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Lst>
  <p:sldIdLst>
    <p:sldId id="256" r:id="rId2"/>
    <p:sldId id="257" r:id="rId3"/>
    <p:sldId id="258" r:id="rId4"/>
    <p:sldId id="260" r:id="rId5"/>
    <p:sldId id="262" r:id="rId6"/>
    <p:sldId id="259" r:id="rId7"/>
    <p:sldId id="265" r:id="rId8"/>
    <p:sldId id="266" r:id="rId9"/>
    <p:sldId id="261" r:id="rId10"/>
    <p:sldId id="267" r:id="rId11"/>
    <p:sldId id="272" r:id="rId12"/>
    <p:sldId id="264" r:id="rId13"/>
    <p:sldId id="268" r:id="rId14"/>
    <p:sldId id="274" r:id="rId15"/>
    <p:sldId id="269" r:id="rId16"/>
    <p:sldId id="271" r:id="rId17"/>
    <p:sldId id="270"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F475866-72FA-40A6-ABAA-4680D704816C}" type="doc">
      <dgm:prSet loTypeId="urn:microsoft.com/office/officeart/2005/8/layout/lProcess2" loCatId="list" qsTypeId="urn:microsoft.com/office/officeart/2005/8/quickstyle/simple5" qsCatId="simple" csTypeId="urn:microsoft.com/office/officeart/2005/8/colors/accent1_3" csCatId="accent1"/>
      <dgm:spPr/>
      <dgm:t>
        <a:bodyPr/>
        <a:lstStyle/>
        <a:p>
          <a:endParaRPr lang="ru-RU"/>
        </a:p>
      </dgm:t>
    </dgm:pt>
    <dgm:pt modelId="{300F9263-FA35-4403-A9D6-EDBC989B9980}">
      <dgm:prSet/>
      <dgm:spPr/>
      <dgm:t>
        <a:bodyPr/>
        <a:lstStyle/>
        <a:p>
          <a:pPr rtl="0"/>
          <a:r>
            <a:rPr lang="ru-RU" smtClean="0"/>
            <a:t>Қаржы нарығының негізгі функциялары мыналар:</a:t>
          </a:r>
          <a:endParaRPr lang="ru-RU"/>
        </a:p>
      </dgm:t>
    </dgm:pt>
    <dgm:pt modelId="{CE90DF72-F19C-4191-8CB0-F5E9A3A56F87}" type="parTrans" cxnId="{2607AAE1-E87E-43FA-B925-3E99C5810218}">
      <dgm:prSet/>
      <dgm:spPr/>
      <dgm:t>
        <a:bodyPr/>
        <a:lstStyle/>
        <a:p>
          <a:endParaRPr lang="ru-RU"/>
        </a:p>
      </dgm:t>
    </dgm:pt>
    <dgm:pt modelId="{AF4CE2F6-6A01-49D3-8B5E-529B1B207591}" type="sibTrans" cxnId="{2607AAE1-E87E-43FA-B925-3E99C5810218}">
      <dgm:prSet/>
      <dgm:spPr/>
      <dgm:t>
        <a:bodyPr/>
        <a:lstStyle/>
        <a:p>
          <a:endParaRPr lang="ru-RU"/>
        </a:p>
      </dgm:t>
    </dgm:pt>
    <dgm:pt modelId="{8DCF7849-A6F5-4FF8-BF67-419E6CAA2B63}">
      <dgm:prSet custT="1"/>
      <dgm:spPr/>
      <dgm:t>
        <a:bodyPr/>
        <a:lstStyle/>
        <a:p>
          <a:pPr rtl="0"/>
          <a:r>
            <a:rPr lang="ru-RU" sz="1200" smtClean="0"/>
            <a:t>реттеушілік - оның көмегімен мемлекеттік басқару органдарынын және өзін-өзі реттеу ұйымдарының тарапынан нарықты реттеу жүзеге асырылады;</a:t>
          </a:r>
          <a:endParaRPr lang="ru-RU" sz="1200" dirty="0"/>
        </a:p>
      </dgm:t>
    </dgm:pt>
    <dgm:pt modelId="{6B8FFDE1-7549-49A2-9109-2C4DEAB6DA23}" type="parTrans" cxnId="{E4B7896D-1F65-457E-BB43-3574744EF0E7}">
      <dgm:prSet/>
      <dgm:spPr/>
      <dgm:t>
        <a:bodyPr/>
        <a:lstStyle/>
        <a:p>
          <a:endParaRPr lang="ru-RU"/>
        </a:p>
      </dgm:t>
    </dgm:pt>
    <dgm:pt modelId="{EF62C79F-2F7B-480A-B6CB-F99652DBB4DB}" type="sibTrans" cxnId="{E4B7896D-1F65-457E-BB43-3574744EF0E7}">
      <dgm:prSet/>
      <dgm:spPr/>
      <dgm:t>
        <a:bodyPr/>
        <a:lstStyle/>
        <a:p>
          <a:endParaRPr lang="ru-RU"/>
        </a:p>
      </dgm:t>
    </dgm:pt>
    <dgm:pt modelId="{4AE084F2-0443-49E9-81A4-937963F2009B}">
      <dgm:prSet custT="1"/>
      <dgm:spPr/>
      <dgm:t>
        <a:bodyPr/>
        <a:lstStyle/>
        <a:p>
          <a:pPr rtl="0"/>
          <a:r>
            <a:rPr lang="ru-RU" sz="1200" smtClean="0"/>
            <a:t>акпараттық - қаржы нарығына қатысушылардың барлығын ақпараттармен толық және теңдей қол жеткізуін қамтамасыз етеді;</a:t>
          </a:r>
          <a:endParaRPr lang="ru-RU" sz="1200" dirty="0"/>
        </a:p>
      </dgm:t>
    </dgm:pt>
    <dgm:pt modelId="{B4E9667E-DE54-43DE-B03B-6D0D5951BC51}" type="parTrans" cxnId="{ADE7D363-359A-4651-9FC5-5C64BCC342F8}">
      <dgm:prSet/>
      <dgm:spPr/>
      <dgm:t>
        <a:bodyPr/>
        <a:lstStyle/>
        <a:p>
          <a:endParaRPr lang="ru-RU"/>
        </a:p>
      </dgm:t>
    </dgm:pt>
    <dgm:pt modelId="{52DB4F8F-FCA4-48C1-91CF-4CD5972EA6E0}" type="sibTrans" cxnId="{ADE7D363-359A-4651-9FC5-5C64BCC342F8}">
      <dgm:prSet/>
      <dgm:spPr/>
      <dgm:t>
        <a:bodyPr/>
        <a:lstStyle/>
        <a:p>
          <a:endParaRPr lang="ru-RU"/>
        </a:p>
      </dgm:t>
    </dgm:pt>
    <dgm:pt modelId="{73B81A0C-714C-44A7-A5B2-1D1F75B94054}">
      <dgm:prSet custT="1"/>
      <dgm:spPr/>
      <dgm:t>
        <a:bodyPr/>
        <a:lstStyle/>
        <a:p>
          <a:pPr rtl="0"/>
          <a:r>
            <a:rPr lang="ru-RU" sz="1200" smtClean="0"/>
            <a:t>бөлу - қаржы нарығы құралдарының айналысы ақша қаражаттарының экономиканың бір саласынан екіншісіне, нарықтың бір қатысушысынан екіншісіне, бір аймағынан екіншісіне өтуін қамтамасыз етеді және сонымен бірге қаржы ресурстарының бөлінуіне әсер етеді;</a:t>
          </a:r>
          <a:endParaRPr lang="ru-RU" sz="1200" dirty="0"/>
        </a:p>
      </dgm:t>
    </dgm:pt>
    <dgm:pt modelId="{3BD558C7-6F69-4ACA-98BD-B61598F7C60A}" type="parTrans" cxnId="{981EB116-684C-4F9D-8F2A-B31EE3466FB2}">
      <dgm:prSet/>
      <dgm:spPr/>
      <dgm:t>
        <a:bodyPr/>
        <a:lstStyle/>
        <a:p>
          <a:endParaRPr lang="ru-RU"/>
        </a:p>
      </dgm:t>
    </dgm:pt>
    <dgm:pt modelId="{DB827FFC-A717-4D3C-BBF5-86893D673CB4}" type="sibTrans" cxnId="{981EB116-684C-4F9D-8F2A-B31EE3466FB2}">
      <dgm:prSet/>
      <dgm:spPr/>
      <dgm:t>
        <a:bodyPr/>
        <a:lstStyle/>
        <a:p>
          <a:endParaRPr lang="ru-RU"/>
        </a:p>
      </dgm:t>
    </dgm:pt>
    <dgm:pt modelId="{7C8DD44F-4188-437E-86F8-7D7E400F6CF9}">
      <dgm:prSet custT="1"/>
      <dgm:spPr/>
      <dgm:t>
        <a:bodyPr/>
        <a:lstStyle/>
        <a:p>
          <a:pPr rtl="0"/>
          <a:r>
            <a:rPr lang="ru-RU" sz="1200" smtClean="0"/>
            <a:t>коммерциялық - қаржы нарығындағы жүзеге асырылатын операциялар мәмілеге қатысушылардың барлығына қандайда бір табыс әкеледі;</a:t>
          </a:r>
          <a:endParaRPr lang="ru-RU" sz="1200" dirty="0"/>
        </a:p>
      </dgm:t>
    </dgm:pt>
    <dgm:pt modelId="{2A1034D7-90D6-4BB9-AE5C-5AA05CDB3EF6}" type="parTrans" cxnId="{238FAFE1-19B9-48C3-8D31-32A89472919A}">
      <dgm:prSet/>
      <dgm:spPr/>
      <dgm:t>
        <a:bodyPr/>
        <a:lstStyle/>
        <a:p>
          <a:endParaRPr lang="ru-RU"/>
        </a:p>
      </dgm:t>
    </dgm:pt>
    <dgm:pt modelId="{FBCD5D31-5F50-437D-8188-3551530DDDF2}" type="sibTrans" cxnId="{238FAFE1-19B9-48C3-8D31-32A89472919A}">
      <dgm:prSet/>
      <dgm:spPr/>
      <dgm:t>
        <a:bodyPr/>
        <a:lstStyle/>
        <a:p>
          <a:endParaRPr lang="ru-RU"/>
        </a:p>
      </dgm:t>
    </dgm:pt>
    <dgm:pt modelId="{9F2EC018-3B25-425B-95B7-D6AE89ECC7E5}">
      <dgm:prSet custT="1"/>
      <dgm:spPr/>
      <dgm:t>
        <a:bodyPr/>
        <a:lstStyle/>
        <a:p>
          <a:pPr rtl="0"/>
          <a:r>
            <a:rPr lang="ru-RU" sz="1200" smtClean="0"/>
            <a:t>баға белгілеу - қаржылық құралдардың бағасы нарықта еркін бәсекелестік жағдайындағы сұраныс пен ұсыныстың әсерімен қалыптасады.</a:t>
          </a:r>
          <a:endParaRPr lang="ru-RU" sz="1200" dirty="0"/>
        </a:p>
      </dgm:t>
    </dgm:pt>
    <dgm:pt modelId="{452DB777-36BB-4D44-989E-D1D9CA02D431}" type="parTrans" cxnId="{E64B2783-F86C-41B5-9759-A9719516249F}">
      <dgm:prSet/>
      <dgm:spPr/>
      <dgm:t>
        <a:bodyPr/>
        <a:lstStyle/>
        <a:p>
          <a:endParaRPr lang="ru-RU"/>
        </a:p>
      </dgm:t>
    </dgm:pt>
    <dgm:pt modelId="{7571D1EE-2FAE-4F30-A9AC-9DDB42D2C9BD}" type="sibTrans" cxnId="{E64B2783-F86C-41B5-9759-A9719516249F}">
      <dgm:prSet/>
      <dgm:spPr/>
      <dgm:t>
        <a:bodyPr/>
        <a:lstStyle/>
        <a:p>
          <a:endParaRPr lang="ru-RU"/>
        </a:p>
      </dgm:t>
    </dgm:pt>
    <dgm:pt modelId="{99ACCBFE-4787-4C99-918F-A61490469C0A}" type="pres">
      <dgm:prSet presAssocID="{AF475866-72FA-40A6-ABAA-4680D704816C}" presName="theList" presStyleCnt="0">
        <dgm:presLayoutVars>
          <dgm:dir/>
          <dgm:animLvl val="lvl"/>
          <dgm:resizeHandles val="exact"/>
        </dgm:presLayoutVars>
      </dgm:prSet>
      <dgm:spPr/>
    </dgm:pt>
    <dgm:pt modelId="{9E93771C-D6A6-41AC-BED4-41DE8FBCBCE3}" type="pres">
      <dgm:prSet presAssocID="{300F9263-FA35-4403-A9D6-EDBC989B9980}" presName="compNode" presStyleCnt="0"/>
      <dgm:spPr/>
    </dgm:pt>
    <dgm:pt modelId="{E4F12902-B6C7-45F5-B58A-F9420150E56C}" type="pres">
      <dgm:prSet presAssocID="{300F9263-FA35-4403-A9D6-EDBC989B9980}" presName="aNode" presStyleLbl="bgShp" presStyleIdx="0" presStyleCnt="1" custLinFactNeighborX="-5217" custLinFactNeighborY="3457"/>
      <dgm:spPr/>
    </dgm:pt>
    <dgm:pt modelId="{0FA6F844-73B7-4D4B-B2D2-A917B9A296AC}" type="pres">
      <dgm:prSet presAssocID="{300F9263-FA35-4403-A9D6-EDBC989B9980}" presName="textNode" presStyleLbl="bgShp" presStyleIdx="0" presStyleCnt="1"/>
      <dgm:spPr/>
    </dgm:pt>
    <dgm:pt modelId="{360859B9-815C-46ED-B12F-412876C88DC0}" type="pres">
      <dgm:prSet presAssocID="{300F9263-FA35-4403-A9D6-EDBC989B9980}" presName="compChildNode" presStyleCnt="0"/>
      <dgm:spPr/>
    </dgm:pt>
    <dgm:pt modelId="{79266289-EAF4-4886-A011-0BBCEC06E72B}" type="pres">
      <dgm:prSet presAssocID="{300F9263-FA35-4403-A9D6-EDBC989B9980}" presName="theInnerList" presStyleCnt="0"/>
      <dgm:spPr/>
    </dgm:pt>
    <dgm:pt modelId="{DDDF309B-B24A-4B41-9095-032D63CC6E2D}" type="pres">
      <dgm:prSet presAssocID="{8DCF7849-A6F5-4FF8-BF67-419E6CAA2B63}" presName="childNode" presStyleLbl="node1" presStyleIdx="0" presStyleCnt="5">
        <dgm:presLayoutVars>
          <dgm:bulletEnabled val="1"/>
        </dgm:presLayoutVars>
      </dgm:prSet>
      <dgm:spPr/>
    </dgm:pt>
    <dgm:pt modelId="{0F46949C-FA7F-4ECC-84EE-C4633E62F28B}" type="pres">
      <dgm:prSet presAssocID="{8DCF7849-A6F5-4FF8-BF67-419E6CAA2B63}" presName="aSpace2" presStyleCnt="0"/>
      <dgm:spPr/>
    </dgm:pt>
    <dgm:pt modelId="{BD634F3B-68A8-49DB-9F5A-3550D6E4A68D}" type="pres">
      <dgm:prSet presAssocID="{4AE084F2-0443-49E9-81A4-937963F2009B}" presName="childNode" presStyleLbl="node1" presStyleIdx="1" presStyleCnt="5">
        <dgm:presLayoutVars>
          <dgm:bulletEnabled val="1"/>
        </dgm:presLayoutVars>
      </dgm:prSet>
      <dgm:spPr/>
    </dgm:pt>
    <dgm:pt modelId="{325FB372-3FA0-4361-86CA-8F028815D8C6}" type="pres">
      <dgm:prSet presAssocID="{4AE084F2-0443-49E9-81A4-937963F2009B}" presName="aSpace2" presStyleCnt="0"/>
      <dgm:spPr/>
    </dgm:pt>
    <dgm:pt modelId="{33C94135-E225-4914-9348-F49B6373E585}" type="pres">
      <dgm:prSet presAssocID="{73B81A0C-714C-44A7-A5B2-1D1F75B94054}" presName="childNode" presStyleLbl="node1" presStyleIdx="2" presStyleCnt="5">
        <dgm:presLayoutVars>
          <dgm:bulletEnabled val="1"/>
        </dgm:presLayoutVars>
      </dgm:prSet>
      <dgm:spPr/>
    </dgm:pt>
    <dgm:pt modelId="{8C961FA2-1998-409F-BC8C-EB8AAEAF03E1}" type="pres">
      <dgm:prSet presAssocID="{73B81A0C-714C-44A7-A5B2-1D1F75B94054}" presName="aSpace2" presStyleCnt="0"/>
      <dgm:spPr/>
    </dgm:pt>
    <dgm:pt modelId="{542A2E6D-CFFB-46F5-B4D7-AC624BDDBE91}" type="pres">
      <dgm:prSet presAssocID="{7C8DD44F-4188-437E-86F8-7D7E400F6CF9}" presName="childNode" presStyleLbl="node1" presStyleIdx="3" presStyleCnt="5">
        <dgm:presLayoutVars>
          <dgm:bulletEnabled val="1"/>
        </dgm:presLayoutVars>
      </dgm:prSet>
      <dgm:spPr/>
    </dgm:pt>
    <dgm:pt modelId="{5C22B20F-A2F5-4FB0-95E7-D3600116FDEE}" type="pres">
      <dgm:prSet presAssocID="{7C8DD44F-4188-437E-86F8-7D7E400F6CF9}" presName="aSpace2" presStyleCnt="0"/>
      <dgm:spPr/>
    </dgm:pt>
    <dgm:pt modelId="{247D5E24-0E37-4143-B7C8-B0193BB91795}" type="pres">
      <dgm:prSet presAssocID="{9F2EC018-3B25-425B-95B7-D6AE89ECC7E5}" presName="childNode" presStyleLbl="node1" presStyleIdx="4" presStyleCnt="5">
        <dgm:presLayoutVars>
          <dgm:bulletEnabled val="1"/>
        </dgm:presLayoutVars>
      </dgm:prSet>
      <dgm:spPr/>
    </dgm:pt>
  </dgm:ptLst>
  <dgm:cxnLst>
    <dgm:cxn modelId="{799CB808-4654-4672-B360-E6D116D34E73}" type="presOf" srcId="{7C8DD44F-4188-437E-86F8-7D7E400F6CF9}" destId="{542A2E6D-CFFB-46F5-B4D7-AC624BDDBE91}" srcOrd="0" destOrd="0" presId="urn:microsoft.com/office/officeart/2005/8/layout/lProcess2"/>
    <dgm:cxn modelId="{28417D3B-B897-4232-A10E-1E0D3A8255D1}" type="presOf" srcId="{300F9263-FA35-4403-A9D6-EDBC989B9980}" destId="{E4F12902-B6C7-45F5-B58A-F9420150E56C}" srcOrd="0" destOrd="0" presId="urn:microsoft.com/office/officeart/2005/8/layout/lProcess2"/>
    <dgm:cxn modelId="{A0E33C12-2E7C-413C-BB33-F95053F46686}" type="presOf" srcId="{4AE084F2-0443-49E9-81A4-937963F2009B}" destId="{BD634F3B-68A8-49DB-9F5A-3550D6E4A68D}" srcOrd="0" destOrd="0" presId="urn:microsoft.com/office/officeart/2005/8/layout/lProcess2"/>
    <dgm:cxn modelId="{E4B7896D-1F65-457E-BB43-3574744EF0E7}" srcId="{300F9263-FA35-4403-A9D6-EDBC989B9980}" destId="{8DCF7849-A6F5-4FF8-BF67-419E6CAA2B63}" srcOrd="0" destOrd="0" parTransId="{6B8FFDE1-7549-49A2-9109-2C4DEAB6DA23}" sibTransId="{EF62C79F-2F7B-480A-B6CB-F99652DBB4DB}"/>
    <dgm:cxn modelId="{2607AAE1-E87E-43FA-B925-3E99C5810218}" srcId="{AF475866-72FA-40A6-ABAA-4680D704816C}" destId="{300F9263-FA35-4403-A9D6-EDBC989B9980}" srcOrd="0" destOrd="0" parTransId="{CE90DF72-F19C-4191-8CB0-F5E9A3A56F87}" sibTransId="{AF4CE2F6-6A01-49D3-8B5E-529B1B207591}"/>
    <dgm:cxn modelId="{981EB116-684C-4F9D-8F2A-B31EE3466FB2}" srcId="{300F9263-FA35-4403-A9D6-EDBC989B9980}" destId="{73B81A0C-714C-44A7-A5B2-1D1F75B94054}" srcOrd="2" destOrd="0" parTransId="{3BD558C7-6F69-4ACA-98BD-B61598F7C60A}" sibTransId="{DB827FFC-A717-4D3C-BBF5-86893D673CB4}"/>
    <dgm:cxn modelId="{ADE7D363-359A-4651-9FC5-5C64BCC342F8}" srcId="{300F9263-FA35-4403-A9D6-EDBC989B9980}" destId="{4AE084F2-0443-49E9-81A4-937963F2009B}" srcOrd="1" destOrd="0" parTransId="{B4E9667E-DE54-43DE-B03B-6D0D5951BC51}" sibTransId="{52DB4F8F-FCA4-48C1-91CF-4CD5972EA6E0}"/>
    <dgm:cxn modelId="{378B9A5F-0022-49C2-9D4F-FEF411ED99FF}" type="presOf" srcId="{9F2EC018-3B25-425B-95B7-D6AE89ECC7E5}" destId="{247D5E24-0E37-4143-B7C8-B0193BB91795}" srcOrd="0" destOrd="0" presId="urn:microsoft.com/office/officeart/2005/8/layout/lProcess2"/>
    <dgm:cxn modelId="{3DC9E901-FF05-4CCD-8E2B-91FF7B6CA96D}" type="presOf" srcId="{300F9263-FA35-4403-A9D6-EDBC989B9980}" destId="{0FA6F844-73B7-4D4B-B2D2-A917B9A296AC}" srcOrd="1" destOrd="0" presId="urn:microsoft.com/office/officeart/2005/8/layout/lProcess2"/>
    <dgm:cxn modelId="{44CF97AB-62C6-4E76-BADB-3D8F7E29E76B}" type="presOf" srcId="{8DCF7849-A6F5-4FF8-BF67-419E6CAA2B63}" destId="{DDDF309B-B24A-4B41-9095-032D63CC6E2D}" srcOrd="0" destOrd="0" presId="urn:microsoft.com/office/officeart/2005/8/layout/lProcess2"/>
    <dgm:cxn modelId="{238FAFE1-19B9-48C3-8D31-32A89472919A}" srcId="{300F9263-FA35-4403-A9D6-EDBC989B9980}" destId="{7C8DD44F-4188-437E-86F8-7D7E400F6CF9}" srcOrd="3" destOrd="0" parTransId="{2A1034D7-90D6-4BB9-AE5C-5AA05CDB3EF6}" sibTransId="{FBCD5D31-5F50-437D-8188-3551530DDDF2}"/>
    <dgm:cxn modelId="{23BD3892-02DF-4A9F-AD89-8ED0B71EA895}" type="presOf" srcId="{AF475866-72FA-40A6-ABAA-4680D704816C}" destId="{99ACCBFE-4787-4C99-918F-A61490469C0A}" srcOrd="0" destOrd="0" presId="urn:microsoft.com/office/officeart/2005/8/layout/lProcess2"/>
    <dgm:cxn modelId="{0CEBE449-3918-4696-93DC-9605C173532B}" type="presOf" srcId="{73B81A0C-714C-44A7-A5B2-1D1F75B94054}" destId="{33C94135-E225-4914-9348-F49B6373E585}" srcOrd="0" destOrd="0" presId="urn:microsoft.com/office/officeart/2005/8/layout/lProcess2"/>
    <dgm:cxn modelId="{E64B2783-F86C-41B5-9759-A9719516249F}" srcId="{300F9263-FA35-4403-A9D6-EDBC989B9980}" destId="{9F2EC018-3B25-425B-95B7-D6AE89ECC7E5}" srcOrd="4" destOrd="0" parTransId="{452DB777-36BB-4D44-989E-D1D9CA02D431}" sibTransId="{7571D1EE-2FAE-4F30-A9AC-9DDB42D2C9BD}"/>
    <dgm:cxn modelId="{90AD20D0-81A0-4995-B8B5-3E02D2361946}" type="presParOf" srcId="{99ACCBFE-4787-4C99-918F-A61490469C0A}" destId="{9E93771C-D6A6-41AC-BED4-41DE8FBCBCE3}" srcOrd="0" destOrd="0" presId="urn:microsoft.com/office/officeart/2005/8/layout/lProcess2"/>
    <dgm:cxn modelId="{CDC18115-098F-4263-A0AB-691EF47E40F9}" type="presParOf" srcId="{9E93771C-D6A6-41AC-BED4-41DE8FBCBCE3}" destId="{E4F12902-B6C7-45F5-B58A-F9420150E56C}" srcOrd="0" destOrd="0" presId="urn:microsoft.com/office/officeart/2005/8/layout/lProcess2"/>
    <dgm:cxn modelId="{8BAC4FBC-F0C0-46C2-892E-EE9BB68D1AFF}" type="presParOf" srcId="{9E93771C-D6A6-41AC-BED4-41DE8FBCBCE3}" destId="{0FA6F844-73B7-4D4B-B2D2-A917B9A296AC}" srcOrd="1" destOrd="0" presId="urn:microsoft.com/office/officeart/2005/8/layout/lProcess2"/>
    <dgm:cxn modelId="{9D243296-4BBF-4197-9E6F-F659339C68A6}" type="presParOf" srcId="{9E93771C-D6A6-41AC-BED4-41DE8FBCBCE3}" destId="{360859B9-815C-46ED-B12F-412876C88DC0}" srcOrd="2" destOrd="0" presId="urn:microsoft.com/office/officeart/2005/8/layout/lProcess2"/>
    <dgm:cxn modelId="{1F43F54A-F75B-4F71-AEEB-5D2F5FD7A204}" type="presParOf" srcId="{360859B9-815C-46ED-B12F-412876C88DC0}" destId="{79266289-EAF4-4886-A011-0BBCEC06E72B}" srcOrd="0" destOrd="0" presId="urn:microsoft.com/office/officeart/2005/8/layout/lProcess2"/>
    <dgm:cxn modelId="{B9E8232C-234F-4656-9CBE-100A99AAA5F3}" type="presParOf" srcId="{79266289-EAF4-4886-A011-0BBCEC06E72B}" destId="{DDDF309B-B24A-4B41-9095-032D63CC6E2D}" srcOrd="0" destOrd="0" presId="urn:microsoft.com/office/officeart/2005/8/layout/lProcess2"/>
    <dgm:cxn modelId="{DB6AA9B3-C913-44B2-BC38-66E88DD551C0}" type="presParOf" srcId="{79266289-EAF4-4886-A011-0BBCEC06E72B}" destId="{0F46949C-FA7F-4ECC-84EE-C4633E62F28B}" srcOrd="1" destOrd="0" presId="urn:microsoft.com/office/officeart/2005/8/layout/lProcess2"/>
    <dgm:cxn modelId="{C5038F0A-BB4A-48AE-8021-E0B0FA7E168E}" type="presParOf" srcId="{79266289-EAF4-4886-A011-0BBCEC06E72B}" destId="{BD634F3B-68A8-49DB-9F5A-3550D6E4A68D}" srcOrd="2" destOrd="0" presId="urn:microsoft.com/office/officeart/2005/8/layout/lProcess2"/>
    <dgm:cxn modelId="{C6CE6ED5-A445-40C5-9AA1-253690991ECF}" type="presParOf" srcId="{79266289-EAF4-4886-A011-0BBCEC06E72B}" destId="{325FB372-3FA0-4361-86CA-8F028815D8C6}" srcOrd="3" destOrd="0" presId="urn:microsoft.com/office/officeart/2005/8/layout/lProcess2"/>
    <dgm:cxn modelId="{192973D8-DC79-4E05-A9B0-5346651F75AA}" type="presParOf" srcId="{79266289-EAF4-4886-A011-0BBCEC06E72B}" destId="{33C94135-E225-4914-9348-F49B6373E585}" srcOrd="4" destOrd="0" presId="urn:microsoft.com/office/officeart/2005/8/layout/lProcess2"/>
    <dgm:cxn modelId="{82179598-C6EE-4455-A4C6-3F17CF912CF8}" type="presParOf" srcId="{79266289-EAF4-4886-A011-0BBCEC06E72B}" destId="{8C961FA2-1998-409F-BC8C-EB8AAEAF03E1}" srcOrd="5" destOrd="0" presId="urn:microsoft.com/office/officeart/2005/8/layout/lProcess2"/>
    <dgm:cxn modelId="{A0F73685-A5CD-4E50-9F3D-7062BC51589F}" type="presParOf" srcId="{79266289-EAF4-4886-A011-0BBCEC06E72B}" destId="{542A2E6D-CFFB-46F5-B4D7-AC624BDDBE91}" srcOrd="6" destOrd="0" presId="urn:microsoft.com/office/officeart/2005/8/layout/lProcess2"/>
    <dgm:cxn modelId="{ACEE736F-2C06-498B-A7B4-5186707CE119}" type="presParOf" srcId="{79266289-EAF4-4886-A011-0BBCEC06E72B}" destId="{5C22B20F-A2F5-4FB0-95E7-D3600116FDEE}" srcOrd="7" destOrd="0" presId="urn:microsoft.com/office/officeart/2005/8/layout/lProcess2"/>
    <dgm:cxn modelId="{94378531-E170-4A80-82F1-2F7D1B2A8A85}" type="presParOf" srcId="{79266289-EAF4-4886-A011-0BBCEC06E72B}" destId="{247D5E24-0E37-4143-B7C8-B0193BB91795}" srcOrd="8"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BD1E27-F02D-422A-8A1C-610E086B25EE}" type="doc">
      <dgm:prSet loTypeId="urn:microsoft.com/office/officeart/2005/8/layout/hList3" loCatId="list" qsTypeId="urn:microsoft.com/office/officeart/2005/8/quickstyle/simple2" qsCatId="simple" csTypeId="urn:microsoft.com/office/officeart/2005/8/colors/accent1_2" csCatId="accent1"/>
      <dgm:spPr/>
      <dgm:t>
        <a:bodyPr/>
        <a:lstStyle/>
        <a:p>
          <a:endParaRPr lang="ru-RU"/>
        </a:p>
      </dgm:t>
    </dgm:pt>
    <dgm:pt modelId="{048D75C7-F547-4701-B542-1AA03E1BE152}">
      <dgm:prSet/>
      <dgm:spPr/>
      <dgm:t>
        <a:bodyPr/>
        <a:lstStyle/>
        <a:p>
          <a:pPr rtl="0"/>
          <a:r>
            <a:rPr lang="ru-RU" smtClean="0"/>
            <a:t>Қаржы нарығының функциясын анықтайтын алғышарттарға мына факторларды жатқызуға болады:</a:t>
          </a:r>
          <a:endParaRPr lang="ru-RU"/>
        </a:p>
      </dgm:t>
    </dgm:pt>
    <dgm:pt modelId="{C0FEDD90-0D80-4131-B5EA-3EA2BA018082}" type="parTrans" cxnId="{9470440E-C951-486F-B217-7CACCDB63F0A}">
      <dgm:prSet/>
      <dgm:spPr/>
      <dgm:t>
        <a:bodyPr/>
        <a:lstStyle/>
        <a:p>
          <a:endParaRPr lang="ru-RU"/>
        </a:p>
      </dgm:t>
    </dgm:pt>
    <dgm:pt modelId="{67FF676D-B1F7-4023-B51F-2A19ABA8B224}" type="sibTrans" cxnId="{9470440E-C951-486F-B217-7CACCDB63F0A}">
      <dgm:prSet/>
      <dgm:spPr/>
      <dgm:t>
        <a:bodyPr/>
        <a:lstStyle/>
        <a:p>
          <a:endParaRPr lang="ru-RU"/>
        </a:p>
      </dgm:t>
    </dgm:pt>
    <dgm:pt modelId="{5D6CAE62-12DF-49A9-A0C1-1E96F92AF2DB}">
      <dgm:prSet/>
      <dgm:spPr/>
      <dgm:t>
        <a:bodyPr/>
        <a:lstStyle/>
        <a:p>
          <a:pPr rtl="0"/>
          <a:r>
            <a:rPr lang="ru-RU" smtClean="0"/>
            <a:t>қаржы ресурстарын қайта бөлуде мемлекеттің рөлін барынша азайту;</a:t>
          </a:r>
          <a:endParaRPr lang="ru-RU"/>
        </a:p>
      </dgm:t>
    </dgm:pt>
    <dgm:pt modelId="{D306AFA8-6CED-4C33-951F-F0D7E94901FB}" type="parTrans" cxnId="{C5ADB05C-4347-4EE4-B9C0-2465FCFFECB8}">
      <dgm:prSet/>
      <dgm:spPr/>
      <dgm:t>
        <a:bodyPr/>
        <a:lstStyle/>
        <a:p>
          <a:endParaRPr lang="ru-RU"/>
        </a:p>
      </dgm:t>
    </dgm:pt>
    <dgm:pt modelId="{E28AA5C5-B6BB-4CF9-956B-3C1260338F14}" type="sibTrans" cxnId="{C5ADB05C-4347-4EE4-B9C0-2465FCFFECB8}">
      <dgm:prSet/>
      <dgm:spPr/>
      <dgm:t>
        <a:bodyPr/>
        <a:lstStyle/>
        <a:p>
          <a:endParaRPr lang="ru-RU"/>
        </a:p>
      </dgm:t>
    </dgm:pt>
    <dgm:pt modelId="{50D8A38B-4909-4258-8E91-E7A942F0E88D}">
      <dgm:prSet/>
      <dgm:spPr/>
      <dgm:t>
        <a:bodyPr/>
        <a:lstStyle/>
        <a:p>
          <a:pPr rtl="0"/>
          <a:r>
            <a:rPr lang="ru-RU" smtClean="0"/>
            <a:t>монополияны шектеу және бәсекелестікті дамыту мақсатында барлық меншік түріндегі шаруашылық жүргізуші субъектілердің толық дербестігін қамтамасыз ету;</a:t>
          </a:r>
          <a:endParaRPr lang="ru-RU"/>
        </a:p>
      </dgm:t>
    </dgm:pt>
    <dgm:pt modelId="{D9E18129-0FF4-4DF5-AF31-AD148A9B031B}" type="parTrans" cxnId="{858EE4B6-9F26-4E17-B21E-E46BFF01B526}">
      <dgm:prSet/>
      <dgm:spPr/>
      <dgm:t>
        <a:bodyPr/>
        <a:lstStyle/>
        <a:p>
          <a:endParaRPr lang="ru-RU"/>
        </a:p>
      </dgm:t>
    </dgm:pt>
    <dgm:pt modelId="{1BE19777-B32A-4082-98A6-62A253D1107E}" type="sibTrans" cxnId="{858EE4B6-9F26-4E17-B21E-E46BFF01B526}">
      <dgm:prSet/>
      <dgm:spPr/>
      <dgm:t>
        <a:bodyPr/>
        <a:lstStyle/>
        <a:p>
          <a:endParaRPr lang="ru-RU"/>
        </a:p>
      </dgm:t>
    </dgm:pt>
    <dgm:pt modelId="{D086B222-598A-4806-89F7-8ADEA56912AC}">
      <dgm:prSet/>
      <dgm:spPr/>
      <dgm:t>
        <a:bodyPr/>
        <a:lstStyle/>
        <a:p>
          <a:pPr rtl="0"/>
          <a:r>
            <a:rPr lang="ru-RU" smtClean="0"/>
            <a:t>бюджет тапшылығын қаржыландыру үшін елдегі орталык банктің ссудалық қорын пайдалануды тоқтатып, бұл мәселелерді мемлекеттік займдарды, яғни облигациялар және басқа да міндеттемелерді айналысқа шығару арқылы шешу;</a:t>
          </a:r>
          <a:endParaRPr lang="ru-RU"/>
        </a:p>
      </dgm:t>
    </dgm:pt>
    <dgm:pt modelId="{813C3CD9-046C-4267-9CB9-7D0ECFB199D8}" type="parTrans" cxnId="{74E926D7-8600-4949-AD7B-44B66AA18D96}">
      <dgm:prSet/>
      <dgm:spPr/>
      <dgm:t>
        <a:bodyPr/>
        <a:lstStyle/>
        <a:p>
          <a:endParaRPr lang="ru-RU"/>
        </a:p>
      </dgm:t>
    </dgm:pt>
    <dgm:pt modelId="{966476B1-CFD3-4603-974B-00126802C111}" type="sibTrans" cxnId="{74E926D7-8600-4949-AD7B-44B66AA18D96}">
      <dgm:prSet/>
      <dgm:spPr/>
      <dgm:t>
        <a:bodyPr/>
        <a:lstStyle/>
        <a:p>
          <a:endParaRPr lang="ru-RU"/>
        </a:p>
      </dgm:t>
    </dgm:pt>
    <dgm:pt modelId="{E35056FE-3817-4BC6-B446-B67C66BE2007}">
      <dgm:prSet/>
      <dgm:spPr/>
      <dgm:t>
        <a:bodyPr/>
        <a:lstStyle/>
        <a:p>
          <a:pPr rtl="0"/>
          <a:r>
            <a:rPr lang="ru-RU" dirty="0" err="1" smtClean="0"/>
            <a:t>бағалы</a:t>
          </a:r>
          <a:r>
            <a:rPr lang="ru-RU" dirty="0" smtClean="0"/>
            <a:t> </a:t>
          </a:r>
          <a:r>
            <a:rPr lang="ru-RU" dirty="0" err="1" smtClean="0"/>
            <a:t>қағаздарға</a:t>
          </a:r>
          <a:r>
            <a:rPr lang="ru-RU" dirty="0" smtClean="0"/>
            <a:t> </a:t>
          </a:r>
          <a:r>
            <a:rPr lang="ru-RU" dirty="0" err="1" smtClean="0"/>
            <a:t>инвестициялануы</a:t>
          </a:r>
          <a:r>
            <a:rPr lang="ru-RU" dirty="0" smtClean="0"/>
            <a:t> </a:t>
          </a:r>
          <a:r>
            <a:rPr lang="ru-RU" dirty="0" err="1" smtClean="0"/>
            <a:t>мүмкін</a:t>
          </a:r>
          <a:r>
            <a:rPr lang="ru-RU" dirty="0" smtClean="0"/>
            <a:t> </a:t>
          </a:r>
          <a:r>
            <a:rPr lang="ru-RU" dirty="0" err="1" smtClean="0"/>
            <a:t>шаруашылық</a:t>
          </a:r>
          <a:r>
            <a:rPr lang="ru-RU" dirty="0" smtClean="0"/>
            <a:t> </a:t>
          </a:r>
          <a:r>
            <a:rPr lang="ru-RU" dirty="0" err="1" smtClean="0"/>
            <a:t>жүргізуші</a:t>
          </a:r>
          <a:r>
            <a:rPr lang="ru-RU" dirty="0" smtClean="0"/>
            <a:t> </a:t>
          </a:r>
          <a:r>
            <a:rPr lang="ru-RU" dirty="0" err="1" smtClean="0"/>
            <a:t>субъектілер</a:t>
          </a:r>
          <a:r>
            <a:rPr lang="ru-RU" dirty="0" smtClean="0"/>
            <a:t> мен </a:t>
          </a:r>
          <a:r>
            <a:rPr lang="ru-RU" dirty="0" err="1" smtClean="0"/>
            <a:t>халықтың</a:t>
          </a:r>
          <a:r>
            <a:rPr lang="ru-RU" dirty="0" smtClean="0"/>
            <a:t> </a:t>
          </a:r>
          <a:r>
            <a:rPr lang="ru-RU" dirty="0" err="1" smtClean="0"/>
            <a:t>ақшалай</a:t>
          </a:r>
          <a:r>
            <a:rPr lang="ru-RU" dirty="0" smtClean="0"/>
            <a:t> </a:t>
          </a:r>
          <a:r>
            <a:rPr lang="ru-RU" dirty="0" err="1" smtClean="0"/>
            <a:t>табыстарының</a:t>
          </a:r>
          <a:r>
            <a:rPr lang="ru-RU" dirty="0" smtClean="0"/>
            <a:t> </a:t>
          </a:r>
          <a:r>
            <a:rPr lang="ru-RU" dirty="0" err="1" smtClean="0"/>
            <a:t>тұрақты</a:t>
          </a:r>
          <a:r>
            <a:rPr lang="ru-RU" dirty="0" smtClean="0"/>
            <a:t> </a:t>
          </a:r>
          <a:r>
            <a:rPr lang="ru-RU" dirty="0" err="1" smtClean="0"/>
            <a:t>өсуі</a:t>
          </a:r>
          <a:endParaRPr lang="ru-RU" dirty="0"/>
        </a:p>
      </dgm:t>
    </dgm:pt>
    <dgm:pt modelId="{65BB6412-CDA0-4AED-9CF3-7CB87CD99FDD}" type="parTrans" cxnId="{B82713E3-83E7-46E9-8767-CD998DEC0ED3}">
      <dgm:prSet/>
      <dgm:spPr/>
      <dgm:t>
        <a:bodyPr/>
        <a:lstStyle/>
        <a:p>
          <a:endParaRPr lang="ru-RU"/>
        </a:p>
      </dgm:t>
    </dgm:pt>
    <dgm:pt modelId="{4E7428E9-C713-483D-9FF3-BB44CC7B759D}" type="sibTrans" cxnId="{B82713E3-83E7-46E9-8767-CD998DEC0ED3}">
      <dgm:prSet/>
      <dgm:spPr/>
      <dgm:t>
        <a:bodyPr/>
        <a:lstStyle/>
        <a:p>
          <a:endParaRPr lang="ru-RU"/>
        </a:p>
      </dgm:t>
    </dgm:pt>
    <dgm:pt modelId="{D10FA6BA-2167-4E10-976E-9F3EE610BEE1}" type="pres">
      <dgm:prSet presAssocID="{72BD1E27-F02D-422A-8A1C-610E086B25EE}" presName="composite" presStyleCnt="0">
        <dgm:presLayoutVars>
          <dgm:chMax val="1"/>
          <dgm:dir/>
          <dgm:resizeHandles val="exact"/>
        </dgm:presLayoutVars>
      </dgm:prSet>
      <dgm:spPr/>
    </dgm:pt>
    <dgm:pt modelId="{D792C02C-08B6-4E39-9709-6F6BB0D0B6A1}" type="pres">
      <dgm:prSet presAssocID="{048D75C7-F547-4701-B542-1AA03E1BE152}" presName="roof" presStyleLbl="dkBgShp" presStyleIdx="0" presStyleCnt="2"/>
      <dgm:spPr/>
    </dgm:pt>
    <dgm:pt modelId="{8660FC5F-7A67-4A85-82F4-DA238F974BD8}" type="pres">
      <dgm:prSet presAssocID="{048D75C7-F547-4701-B542-1AA03E1BE152}" presName="pillars" presStyleCnt="0"/>
      <dgm:spPr/>
    </dgm:pt>
    <dgm:pt modelId="{D415120A-5FF3-411C-ACE3-88C2DDD9445A}" type="pres">
      <dgm:prSet presAssocID="{048D75C7-F547-4701-B542-1AA03E1BE152}" presName="pillar1" presStyleLbl="node1" presStyleIdx="0" presStyleCnt="4">
        <dgm:presLayoutVars>
          <dgm:bulletEnabled val="1"/>
        </dgm:presLayoutVars>
      </dgm:prSet>
      <dgm:spPr/>
    </dgm:pt>
    <dgm:pt modelId="{D5A4B0CA-5C21-4B26-AFB2-80FA538C2225}" type="pres">
      <dgm:prSet presAssocID="{50D8A38B-4909-4258-8E91-E7A942F0E88D}" presName="pillarX" presStyleLbl="node1" presStyleIdx="1" presStyleCnt="4">
        <dgm:presLayoutVars>
          <dgm:bulletEnabled val="1"/>
        </dgm:presLayoutVars>
      </dgm:prSet>
      <dgm:spPr/>
    </dgm:pt>
    <dgm:pt modelId="{B0024550-268A-4D19-98C9-EF412C376D44}" type="pres">
      <dgm:prSet presAssocID="{D086B222-598A-4806-89F7-8ADEA56912AC}" presName="pillarX" presStyleLbl="node1" presStyleIdx="2" presStyleCnt="4">
        <dgm:presLayoutVars>
          <dgm:bulletEnabled val="1"/>
        </dgm:presLayoutVars>
      </dgm:prSet>
      <dgm:spPr/>
    </dgm:pt>
    <dgm:pt modelId="{A4BD4E89-BAC3-4DAC-8F48-048420118A6E}" type="pres">
      <dgm:prSet presAssocID="{E35056FE-3817-4BC6-B446-B67C66BE2007}" presName="pillarX" presStyleLbl="node1" presStyleIdx="3" presStyleCnt="4">
        <dgm:presLayoutVars>
          <dgm:bulletEnabled val="1"/>
        </dgm:presLayoutVars>
      </dgm:prSet>
      <dgm:spPr/>
    </dgm:pt>
    <dgm:pt modelId="{0078F9A9-9544-4E24-949E-291B285D6B15}" type="pres">
      <dgm:prSet presAssocID="{048D75C7-F547-4701-B542-1AA03E1BE152}" presName="base" presStyleLbl="dkBgShp" presStyleIdx="1" presStyleCnt="2"/>
      <dgm:spPr/>
    </dgm:pt>
  </dgm:ptLst>
  <dgm:cxnLst>
    <dgm:cxn modelId="{C5ADB05C-4347-4EE4-B9C0-2465FCFFECB8}" srcId="{048D75C7-F547-4701-B542-1AA03E1BE152}" destId="{5D6CAE62-12DF-49A9-A0C1-1E96F92AF2DB}" srcOrd="0" destOrd="0" parTransId="{D306AFA8-6CED-4C33-951F-F0D7E94901FB}" sibTransId="{E28AA5C5-B6BB-4CF9-956B-3C1260338F14}"/>
    <dgm:cxn modelId="{212B8D09-C6B2-413A-AE92-E6CA16FF9E21}" type="presOf" srcId="{5D6CAE62-12DF-49A9-A0C1-1E96F92AF2DB}" destId="{D415120A-5FF3-411C-ACE3-88C2DDD9445A}" srcOrd="0" destOrd="0" presId="urn:microsoft.com/office/officeart/2005/8/layout/hList3"/>
    <dgm:cxn modelId="{858EE4B6-9F26-4E17-B21E-E46BFF01B526}" srcId="{048D75C7-F547-4701-B542-1AA03E1BE152}" destId="{50D8A38B-4909-4258-8E91-E7A942F0E88D}" srcOrd="1" destOrd="0" parTransId="{D9E18129-0FF4-4DF5-AF31-AD148A9B031B}" sibTransId="{1BE19777-B32A-4082-98A6-62A253D1107E}"/>
    <dgm:cxn modelId="{D9309673-3935-4F91-B0EA-4156B1671FA5}" type="presOf" srcId="{D086B222-598A-4806-89F7-8ADEA56912AC}" destId="{B0024550-268A-4D19-98C9-EF412C376D44}" srcOrd="0" destOrd="0" presId="urn:microsoft.com/office/officeart/2005/8/layout/hList3"/>
    <dgm:cxn modelId="{9470440E-C951-486F-B217-7CACCDB63F0A}" srcId="{72BD1E27-F02D-422A-8A1C-610E086B25EE}" destId="{048D75C7-F547-4701-B542-1AA03E1BE152}" srcOrd="0" destOrd="0" parTransId="{C0FEDD90-0D80-4131-B5EA-3EA2BA018082}" sibTransId="{67FF676D-B1F7-4023-B51F-2A19ABA8B224}"/>
    <dgm:cxn modelId="{74E926D7-8600-4949-AD7B-44B66AA18D96}" srcId="{048D75C7-F547-4701-B542-1AA03E1BE152}" destId="{D086B222-598A-4806-89F7-8ADEA56912AC}" srcOrd="2" destOrd="0" parTransId="{813C3CD9-046C-4267-9CB9-7D0ECFB199D8}" sibTransId="{966476B1-CFD3-4603-974B-00126802C111}"/>
    <dgm:cxn modelId="{FB74BE70-F52F-445C-90BF-E5FCA82CD1E4}" type="presOf" srcId="{048D75C7-F547-4701-B542-1AA03E1BE152}" destId="{D792C02C-08B6-4E39-9709-6F6BB0D0B6A1}" srcOrd="0" destOrd="0" presId="urn:microsoft.com/office/officeart/2005/8/layout/hList3"/>
    <dgm:cxn modelId="{62F34A48-938E-405C-AC58-B8DCF80324FE}" type="presOf" srcId="{E35056FE-3817-4BC6-B446-B67C66BE2007}" destId="{A4BD4E89-BAC3-4DAC-8F48-048420118A6E}" srcOrd="0" destOrd="0" presId="urn:microsoft.com/office/officeart/2005/8/layout/hList3"/>
    <dgm:cxn modelId="{B82713E3-83E7-46E9-8767-CD998DEC0ED3}" srcId="{048D75C7-F547-4701-B542-1AA03E1BE152}" destId="{E35056FE-3817-4BC6-B446-B67C66BE2007}" srcOrd="3" destOrd="0" parTransId="{65BB6412-CDA0-4AED-9CF3-7CB87CD99FDD}" sibTransId="{4E7428E9-C713-483D-9FF3-BB44CC7B759D}"/>
    <dgm:cxn modelId="{A711D971-A027-4FB5-B1D5-26F052A0253B}" type="presOf" srcId="{72BD1E27-F02D-422A-8A1C-610E086B25EE}" destId="{D10FA6BA-2167-4E10-976E-9F3EE610BEE1}" srcOrd="0" destOrd="0" presId="urn:microsoft.com/office/officeart/2005/8/layout/hList3"/>
    <dgm:cxn modelId="{E9F1525D-B6EE-487F-968A-3F3C5A719EC4}" type="presOf" srcId="{50D8A38B-4909-4258-8E91-E7A942F0E88D}" destId="{D5A4B0CA-5C21-4B26-AFB2-80FA538C2225}" srcOrd="0" destOrd="0" presId="urn:microsoft.com/office/officeart/2005/8/layout/hList3"/>
    <dgm:cxn modelId="{ADFF38FA-30A0-474F-B21C-C6C55263286D}" type="presParOf" srcId="{D10FA6BA-2167-4E10-976E-9F3EE610BEE1}" destId="{D792C02C-08B6-4E39-9709-6F6BB0D0B6A1}" srcOrd="0" destOrd="0" presId="urn:microsoft.com/office/officeart/2005/8/layout/hList3"/>
    <dgm:cxn modelId="{00733DF8-B841-49A4-A5B8-AFA7A88FE84D}" type="presParOf" srcId="{D10FA6BA-2167-4E10-976E-9F3EE610BEE1}" destId="{8660FC5F-7A67-4A85-82F4-DA238F974BD8}" srcOrd="1" destOrd="0" presId="urn:microsoft.com/office/officeart/2005/8/layout/hList3"/>
    <dgm:cxn modelId="{A1205E16-E3AC-472E-9DE4-6CE3116F7D23}" type="presParOf" srcId="{8660FC5F-7A67-4A85-82F4-DA238F974BD8}" destId="{D415120A-5FF3-411C-ACE3-88C2DDD9445A}" srcOrd="0" destOrd="0" presId="urn:microsoft.com/office/officeart/2005/8/layout/hList3"/>
    <dgm:cxn modelId="{14E7D084-C005-4A6A-AA5B-C1B7B1BC1510}" type="presParOf" srcId="{8660FC5F-7A67-4A85-82F4-DA238F974BD8}" destId="{D5A4B0CA-5C21-4B26-AFB2-80FA538C2225}" srcOrd="1" destOrd="0" presId="urn:microsoft.com/office/officeart/2005/8/layout/hList3"/>
    <dgm:cxn modelId="{6F35AE03-FC63-4321-A3E6-4266B49D567B}" type="presParOf" srcId="{8660FC5F-7A67-4A85-82F4-DA238F974BD8}" destId="{B0024550-268A-4D19-98C9-EF412C376D44}" srcOrd="2" destOrd="0" presId="urn:microsoft.com/office/officeart/2005/8/layout/hList3"/>
    <dgm:cxn modelId="{7A62607E-4E8F-4CFB-9128-BF84DBA97E06}" type="presParOf" srcId="{8660FC5F-7A67-4A85-82F4-DA238F974BD8}" destId="{A4BD4E89-BAC3-4DAC-8F48-048420118A6E}" srcOrd="3" destOrd="0" presId="urn:microsoft.com/office/officeart/2005/8/layout/hList3"/>
    <dgm:cxn modelId="{77BA2408-A56F-4E76-A3F0-321D0459A3DE}" type="presParOf" srcId="{D10FA6BA-2167-4E10-976E-9F3EE610BEE1}" destId="{0078F9A9-9544-4E24-949E-291B285D6B15}"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614C48-FB42-4D22-9503-30D87D898B7C}" type="doc">
      <dgm:prSet loTypeId="urn:microsoft.com/office/officeart/2005/8/layout/hProcess7" loCatId="list" qsTypeId="urn:microsoft.com/office/officeart/2005/8/quickstyle/3d1" qsCatId="3D" csTypeId="urn:microsoft.com/office/officeart/2005/8/colors/accent1_2" csCatId="accent1" phldr="1"/>
      <dgm:spPr/>
      <dgm:t>
        <a:bodyPr/>
        <a:lstStyle/>
        <a:p>
          <a:endParaRPr lang="ru-RU"/>
        </a:p>
      </dgm:t>
    </dgm:pt>
    <dgm:pt modelId="{F91B9D68-1C60-4A6D-91CE-39EC5BF23D02}">
      <dgm:prSet/>
      <dgm:spPr/>
      <dgm:t>
        <a:bodyPr/>
        <a:lstStyle/>
        <a:p>
          <a:pPr rtl="0"/>
          <a:r>
            <a:rPr lang="ru-RU" i="1" smtClean="0"/>
            <a:t>Бағалы қағаздар нарығының кәсіптік қатысушылары</a:t>
          </a:r>
          <a:endParaRPr lang="ru-RU" i="1"/>
        </a:p>
      </dgm:t>
    </dgm:pt>
    <dgm:pt modelId="{6ACFBFF1-69D4-4858-BC3B-A49F561A80D2}" type="parTrans" cxnId="{F66785AD-CFCB-494B-873F-994266466A9C}">
      <dgm:prSet/>
      <dgm:spPr/>
      <dgm:t>
        <a:bodyPr/>
        <a:lstStyle/>
        <a:p>
          <a:endParaRPr lang="ru-RU"/>
        </a:p>
      </dgm:t>
    </dgm:pt>
    <dgm:pt modelId="{0EDC77B3-F0A9-4034-BFAB-2B89AAA45DE6}" type="sibTrans" cxnId="{F66785AD-CFCB-494B-873F-994266466A9C}">
      <dgm:prSet/>
      <dgm:spPr/>
      <dgm:t>
        <a:bodyPr/>
        <a:lstStyle/>
        <a:p>
          <a:endParaRPr lang="ru-RU"/>
        </a:p>
      </dgm:t>
    </dgm:pt>
    <dgm:pt modelId="{B5B1752D-4C32-46A1-BD9F-D3303B7D6F45}">
      <dgm:prSet/>
      <dgm:spPr/>
      <dgm:t>
        <a:bodyPr/>
        <a:lstStyle/>
        <a:p>
          <a:pPr rtl="0"/>
          <a:r>
            <a:rPr lang="ru-RU" i="1" dirty="0" smtClean="0">
              <a:solidFill>
                <a:schemeClr val="accent5">
                  <a:lumMod val="50000"/>
                </a:schemeClr>
              </a:solidFill>
            </a:rPr>
            <a:t>Брокер</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нарығының</a:t>
          </a:r>
          <a:r>
            <a:rPr lang="ru-RU" i="1" dirty="0" smtClean="0"/>
            <a:t> </a:t>
          </a:r>
          <a:r>
            <a:rPr lang="ru-RU" i="1" dirty="0" err="1" smtClean="0"/>
            <a:t>клиенттің</a:t>
          </a:r>
          <a:r>
            <a:rPr lang="ru-RU" i="1" dirty="0" smtClean="0"/>
            <a:t> </a:t>
          </a:r>
          <a:r>
            <a:rPr lang="ru-RU" i="1" dirty="0" err="1" smtClean="0"/>
            <a:t>тапсырмасы</a:t>
          </a:r>
          <a:r>
            <a:rPr lang="ru-RU" i="1" dirty="0" smtClean="0"/>
            <a:t> </a:t>
          </a:r>
          <a:r>
            <a:rPr lang="ru-RU" i="1" dirty="0" err="1" smtClean="0"/>
            <a:t>бойынша</a:t>
          </a:r>
          <a:r>
            <a:rPr lang="ru-RU" i="1" dirty="0" smtClean="0"/>
            <a:t>, </a:t>
          </a:r>
          <a:r>
            <a:rPr lang="ru-RU" i="1" dirty="0" err="1" smtClean="0"/>
            <a:t>соның</a:t>
          </a:r>
          <a:r>
            <a:rPr lang="ru-RU" i="1" dirty="0" smtClean="0"/>
            <a:t> </a:t>
          </a:r>
          <a:r>
            <a:rPr lang="ru-RU" i="1" dirty="0" err="1" smtClean="0"/>
            <a:t>есебінен</a:t>
          </a:r>
          <a:r>
            <a:rPr lang="ru-RU" i="1" dirty="0" smtClean="0"/>
            <a:t> </a:t>
          </a:r>
          <a:r>
            <a:rPr lang="ru-RU" i="1" dirty="0" err="1" smtClean="0"/>
            <a:t>және</a:t>
          </a:r>
          <a:r>
            <a:rPr lang="ru-RU" i="1" dirty="0" smtClean="0"/>
            <a:t> </a:t>
          </a:r>
          <a:r>
            <a:rPr lang="ru-RU" i="1" dirty="0" err="1" smtClean="0"/>
            <a:t>мүдделерінен</a:t>
          </a:r>
          <a:r>
            <a:rPr lang="ru-RU" i="1" dirty="0" smtClean="0"/>
            <a:t> </a:t>
          </a:r>
          <a:r>
            <a:rPr lang="ru-RU" i="1" dirty="0" err="1" smtClean="0"/>
            <a:t>көздеп</a:t>
          </a:r>
          <a:r>
            <a:rPr lang="ru-RU" i="1" dirty="0" smtClean="0"/>
            <a:t>, </a:t>
          </a:r>
          <a:r>
            <a:rPr lang="ru-RU" i="1" dirty="0" err="1" smtClean="0"/>
            <a:t>эмиссиялық</a:t>
          </a:r>
          <a:r>
            <a:rPr lang="ru-RU" i="1" dirty="0" smtClean="0"/>
            <a:t> </a:t>
          </a:r>
          <a:r>
            <a:rPr lang="ru-RU" i="1" dirty="0" err="1" smtClean="0"/>
            <a:t>бағалы</a:t>
          </a:r>
          <a:r>
            <a:rPr lang="ru-RU" i="1" dirty="0" smtClean="0"/>
            <a:t> </a:t>
          </a:r>
          <a:r>
            <a:rPr lang="ru-RU" i="1" dirty="0" err="1" smtClean="0"/>
            <a:t>қағаздармен</a:t>
          </a:r>
          <a:r>
            <a:rPr lang="ru-RU" i="1" dirty="0" smtClean="0"/>
            <a:t> </a:t>
          </a:r>
          <a:r>
            <a:rPr lang="ru-RU" i="1" dirty="0" err="1" smtClean="0"/>
            <a:t>мәмілелер</a:t>
          </a:r>
          <a:r>
            <a:rPr lang="ru-RU" i="1" dirty="0" smtClean="0"/>
            <a:t> </a:t>
          </a:r>
          <a:r>
            <a:rPr lang="ru-RU" i="1" dirty="0" err="1" smtClean="0"/>
            <a:t>жасайтын</a:t>
          </a:r>
          <a:r>
            <a:rPr lang="ru-RU" i="1" dirty="0" smtClean="0"/>
            <a:t> </a:t>
          </a:r>
          <a:r>
            <a:rPr lang="ru-RU" i="1" dirty="0" err="1" smtClean="0"/>
            <a:t>кәсіби</a:t>
          </a:r>
          <a:r>
            <a:rPr lang="ru-RU" i="1" dirty="0" smtClean="0"/>
            <a:t> </a:t>
          </a:r>
          <a:r>
            <a:rPr lang="ru-RU" i="1" dirty="0" err="1" smtClean="0"/>
            <a:t>қатысушы</a:t>
          </a:r>
          <a:r>
            <a:rPr lang="ru-RU" i="1" dirty="0" smtClean="0"/>
            <a:t>. </a:t>
          </a:r>
          <a:r>
            <a:rPr lang="ru-RU" i="1" dirty="0" err="1" smtClean="0"/>
            <a:t>Ол</a:t>
          </a:r>
          <a:r>
            <a:rPr lang="ru-RU" i="1" dirty="0" smtClean="0"/>
            <a:t> </a:t>
          </a:r>
          <a:r>
            <a:rPr lang="ru-RU" i="1" dirty="0" err="1" smtClean="0"/>
            <a:t>өз</a:t>
          </a:r>
          <a:r>
            <a:rPr lang="ru-RU" i="1" dirty="0" smtClean="0"/>
            <a:t> </a:t>
          </a:r>
          <a:r>
            <a:rPr lang="ru-RU" i="1" dirty="0" err="1" smtClean="0"/>
            <a:t>клиенттерінің</a:t>
          </a:r>
          <a:r>
            <a:rPr lang="ru-RU" i="1" dirty="0" smtClean="0"/>
            <a:t> </a:t>
          </a:r>
          <a:r>
            <a:rPr lang="ru-RU" i="1" dirty="0" err="1" smtClean="0"/>
            <a:t>бағалы</a:t>
          </a:r>
          <a:r>
            <a:rPr lang="ru-RU" i="1" dirty="0" smtClean="0"/>
            <a:t> </a:t>
          </a:r>
          <a:r>
            <a:rPr lang="ru-RU" i="1" dirty="0" err="1" smtClean="0"/>
            <a:t>қағаздармен</a:t>
          </a:r>
          <a:r>
            <a:rPr lang="ru-RU" i="1" dirty="0" smtClean="0"/>
            <a:t> </a:t>
          </a:r>
          <a:r>
            <a:rPr lang="ru-RU" i="1" dirty="0" err="1" smtClean="0"/>
            <a:t>жасалатын</a:t>
          </a:r>
          <a:r>
            <a:rPr lang="ru-RU" i="1" dirty="0" smtClean="0"/>
            <a:t> </a:t>
          </a:r>
          <a:r>
            <a:rPr lang="ru-RU" i="1" dirty="0" err="1" smtClean="0"/>
            <a:t>операциялар</a:t>
          </a:r>
          <a:r>
            <a:rPr lang="ru-RU" i="1" dirty="0" smtClean="0"/>
            <a:t> </a:t>
          </a:r>
          <a:r>
            <a:rPr lang="ru-RU" i="1" dirty="0" err="1" smtClean="0"/>
            <a:t>есебін</a:t>
          </a:r>
          <a:r>
            <a:rPr lang="ru-RU" i="1" dirty="0" smtClean="0"/>
            <a:t> </a:t>
          </a:r>
          <a:r>
            <a:rPr lang="ru-RU" i="1" dirty="0" err="1" smtClean="0"/>
            <a:t>арнаулы</a:t>
          </a:r>
          <a:r>
            <a:rPr lang="ru-RU" i="1" dirty="0" smtClean="0"/>
            <a:t> </a:t>
          </a:r>
          <a:r>
            <a:rPr lang="ru-RU" i="1" dirty="0" err="1" smtClean="0"/>
            <a:t>шоттарда</a:t>
          </a:r>
          <a:r>
            <a:rPr lang="ru-RU" i="1" dirty="0" smtClean="0"/>
            <a:t> </a:t>
          </a:r>
          <a:r>
            <a:rPr lang="ru-RU" i="1" dirty="0" err="1" smtClean="0"/>
            <a:t>жүргізеді</a:t>
          </a:r>
          <a:r>
            <a:rPr lang="ru-RU" i="1" dirty="0" smtClean="0"/>
            <a:t>. Брокер </a:t>
          </a:r>
          <a:r>
            <a:rPr lang="ru-RU" i="1" dirty="0" err="1" smtClean="0"/>
            <a:t>клиенттердің</a:t>
          </a:r>
          <a:r>
            <a:rPr lang="ru-RU" i="1" dirty="0" smtClean="0"/>
            <a:t> </a:t>
          </a:r>
          <a:r>
            <a:rPr lang="ru-RU" i="1" dirty="0" err="1" smtClean="0"/>
            <a:t>бағалы</a:t>
          </a:r>
          <a:r>
            <a:rPr lang="ru-RU" i="1" dirty="0" smtClean="0"/>
            <a:t> </a:t>
          </a:r>
          <a:r>
            <a:rPr lang="ru-RU" i="1" dirty="0" err="1" smtClean="0"/>
            <a:t>қағаздарының</a:t>
          </a:r>
          <a:r>
            <a:rPr lang="ru-RU" i="1" dirty="0" smtClean="0"/>
            <a:t> </a:t>
          </a:r>
          <a:r>
            <a:rPr lang="ru-RU" i="1" dirty="0" err="1" smtClean="0"/>
            <a:t>нақты</a:t>
          </a:r>
          <a:r>
            <a:rPr lang="ru-RU" i="1" dirty="0" smtClean="0"/>
            <a:t> </a:t>
          </a:r>
          <a:r>
            <a:rPr lang="ru-RU" i="1" dirty="0" err="1" smtClean="0"/>
            <a:t>ұстаушысы</a:t>
          </a:r>
          <a:r>
            <a:rPr lang="ru-RU" i="1" dirty="0" smtClean="0"/>
            <a:t> </a:t>
          </a:r>
          <a:r>
            <a:rPr lang="ru-RU" i="1" dirty="0" err="1" smtClean="0"/>
            <a:t>ретінде</a:t>
          </a:r>
          <a:r>
            <a:rPr lang="ru-RU" i="1" dirty="0" smtClean="0"/>
            <a:t> </a:t>
          </a:r>
          <a:r>
            <a:rPr lang="ru-RU" i="1" dirty="0" err="1" smtClean="0"/>
            <a:t>болуы</a:t>
          </a:r>
          <a:r>
            <a:rPr lang="ru-RU" i="1" dirty="0" smtClean="0"/>
            <a:t> </a:t>
          </a:r>
          <a:r>
            <a:rPr lang="ru-RU" i="1" dirty="0" err="1" smtClean="0"/>
            <a:t>мүмкін.Ол</a:t>
          </a:r>
          <a:r>
            <a:rPr lang="ru-RU" i="1" dirty="0" smtClean="0"/>
            <a:t> </a:t>
          </a:r>
          <a:r>
            <a:rPr lang="ru-RU" i="1" dirty="0" err="1" smtClean="0"/>
            <a:t>келісім</a:t>
          </a:r>
          <a:r>
            <a:rPr lang="ru-RU" i="1" dirty="0" smtClean="0"/>
            <a:t> </a:t>
          </a:r>
          <a:r>
            <a:rPr lang="ru-RU" i="1" dirty="0" err="1" smtClean="0"/>
            <a:t>жасалатын</a:t>
          </a:r>
          <a:r>
            <a:rPr lang="ru-RU" i="1" dirty="0" smtClean="0"/>
            <a:t> </a:t>
          </a:r>
          <a:r>
            <a:rPr lang="ru-RU" i="1" dirty="0" err="1" smtClean="0"/>
            <a:t>әрбір</a:t>
          </a:r>
          <a:r>
            <a:rPr lang="ru-RU" i="1" dirty="0" smtClean="0"/>
            <a:t> </a:t>
          </a:r>
          <a:r>
            <a:rPr lang="ru-RU" i="1" dirty="0" err="1" smtClean="0"/>
            <a:t>нақты</a:t>
          </a:r>
          <a:r>
            <a:rPr lang="ru-RU" i="1" dirty="0" smtClean="0"/>
            <a:t> </a:t>
          </a:r>
          <a:r>
            <a:rPr lang="ru-RU" i="1" dirty="0" err="1" smtClean="0"/>
            <a:t>табыстыруды</a:t>
          </a:r>
          <a:r>
            <a:rPr lang="ru-RU" i="1" dirty="0" smtClean="0"/>
            <a:t> </a:t>
          </a:r>
          <a:r>
            <a:rPr lang="ru-RU" i="1" dirty="0" err="1" smtClean="0"/>
            <a:t>көздейді</a:t>
          </a:r>
          <a:r>
            <a:rPr lang="ru-RU" i="1" dirty="0" smtClean="0"/>
            <a:t>. Брокер </a:t>
          </a:r>
          <a:r>
            <a:rPr lang="ru-RU" i="1" dirty="0" err="1" smtClean="0"/>
            <a:t>өкіл</a:t>
          </a:r>
          <a:r>
            <a:rPr lang="ru-RU" i="1" dirty="0" smtClean="0"/>
            <a:t> </a:t>
          </a:r>
          <a:r>
            <a:rPr lang="ru-RU" i="1" dirty="0" err="1" smtClean="0"/>
            <a:t>емес</a:t>
          </a:r>
          <a:r>
            <a:rPr lang="ru-RU" i="1" dirty="0" smtClean="0"/>
            <a:t>, </a:t>
          </a:r>
          <a:r>
            <a:rPr lang="ru-RU" i="1" dirty="0" err="1" smtClean="0"/>
            <a:t>ешбір</a:t>
          </a:r>
          <a:r>
            <a:rPr lang="ru-RU" i="1" dirty="0" smtClean="0"/>
            <a:t> </a:t>
          </a:r>
          <a:r>
            <a:rPr lang="ru-RU" i="1" dirty="0" err="1" smtClean="0"/>
            <a:t>жақтың</a:t>
          </a:r>
          <a:r>
            <a:rPr lang="ru-RU" i="1" dirty="0" smtClean="0"/>
            <a:t> </a:t>
          </a:r>
          <a:r>
            <a:rPr lang="ru-RU" i="1" dirty="0" err="1" smtClean="0"/>
            <a:t>шарттық</a:t>
          </a:r>
          <a:r>
            <a:rPr lang="ru-RU" i="1" dirty="0" smtClean="0"/>
            <a:t> </a:t>
          </a:r>
          <a:r>
            <a:rPr lang="ru-RU" i="1" dirty="0" err="1" smtClean="0"/>
            <a:t>қатынастарына</a:t>
          </a:r>
          <a:r>
            <a:rPr lang="ru-RU" i="1" dirty="0" smtClean="0"/>
            <a:t> </a:t>
          </a:r>
          <a:r>
            <a:rPr lang="ru-RU" i="1" dirty="0" err="1" smtClean="0"/>
            <a:t>қатыспайды</a:t>
          </a:r>
          <a:r>
            <a:rPr lang="ru-RU" i="1" dirty="0" smtClean="0"/>
            <a:t>, </a:t>
          </a:r>
          <a:r>
            <a:rPr lang="ru-RU" i="1" dirty="0" err="1" smtClean="0"/>
            <a:t>ол</a:t>
          </a:r>
          <a:r>
            <a:rPr lang="ru-RU" i="1" dirty="0" smtClean="0"/>
            <a:t> </a:t>
          </a:r>
          <a:r>
            <a:rPr lang="ru-RU" i="1" dirty="0" err="1" smtClean="0"/>
            <a:t>жекелеген</a:t>
          </a:r>
          <a:r>
            <a:rPr lang="ru-RU" i="1" dirty="0" smtClean="0"/>
            <a:t> </a:t>
          </a:r>
          <a:r>
            <a:rPr lang="ru-RU" i="1" dirty="0" err="1" smtClean="0"/>
            <a:t>тапсырмалар</a:t>
          </a:r>
          <a:r>
            <a:rPr lang="ru-RU" i="1" dirty="0" smtClean="0"/>
            <a:t> </a:t>
          </a:r>
          <a:r>
            <a:rPr lang="ru-RU" i="1" dirty="0" err="1" smtClean="0"/>
            <a:t>негізінде</a:t>
          </a:r>
          <a:r>
            <a:rPr lang="ru-RU" i="1" dirty="0" smtClean="0"/>
            <a:t> </a:t>
          </a:r>
          <a:r>
            <a:rPr lang="ru-RU" i="1" dirty="0" err="1" smtClean="0"/>
            <a:t>жұмыс</a:t>
          </a:r>
          <a:r>
            <a:rPr lang="ru-RU" i="1" dirty="0" smtClean="0"/>
            <a:t> </a:t>
          </a:r>
          <a:r>
            <a:rPr lang="ru-RU" i="1" dirty="0" err="1" smtClean="0"/>
            <a:t>істейді</a:t>
          </a:r>
          <a:r>
            <a:rPr lang="ru-RU" i="1" dirty="0" smtClean="0"/>
            <a:t>. </a:t>
          </a:r>
          <a:endParaRPr lang="ru-RU" i="1" dirty="0"/>
        </a:p>
      </dgm:t>
    </dgm:pt>
    <dgm:pt modelId="{13BF6D53-76FA-44DF-9132-48F8B36345D8}" type="parTrans" cxnId="{5A7D0631-2FDC-45B0-B693-26CEBC1345B8}">
      <dgm:prSet/>
      <dgm:spPr/>
      <dgm:t>
        <a:bodyPr/>
        <a:lstStyle/>
        <a:p>
          <a:endParaRPr lang="ru-RU"/>
        </a:p>
      </dgm:t>
    </dgm:pt>
    <dgm:pt modelId="{2C00AA34-7E4B-4367-A704-3314ADF95A21}" type="sibTrans" cxnId="{5A7D0631-2FDC-45B0-B693-26CEBC1345B8}">
      <dgm:prSet/>
      <dgm:spPr/>
      <dgm:t>
        <a:bodyPr/>
        <a:lstStyle/>
        <a:p>
          <a:endParaRPr lang="ru-RU"/>
        </a:p>
      </dgm:t>
    </dgm:pt>
    <dgm:pt modelId="{4C63CD80-C89D-473E-A228-970EBC577877}">
      <dgm:prSet/>
      <dgm:spPr/>
      <dgm:t>
        <a:bodyPr/>
        <a:lstStyle/>
        <a:p>
          <a:pPr rtl="0"/>
          <a:r>
            <a:rPr lang="ru-RU" i="1" dirty="0" err="1" smtClean="0">
              <a:solidFill>
                <a:schemeClr val="accent5">
                  <a:lumMod val="50000"/>
                </a:schemeClr>
              </a:solidFill>
            </a:rPr>
            <a:t>Кастодиан</a:t>
          </a:r>
          <a:r>
            <a:rPr lang="ru-RU" i="1" dirty="0" smtClean="0"/>
            <a:t> –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нарығының</a:t>
          </a:r>
          <a:r>
            <a:rPr lang="ru-RU" i="1" dirty="0" smtClean="0"/>
            <a:t> </a:t>
          </a:r>
          <a:r>
            <a:rPr lang="ru-RU" i="1" dirty="0" err="1" smtClean="0"/>
            <a:t>қаржы</a:t>
          </a:r>
          <a:r>
            <a:rPr lang="ru-RU" i="1" dirty="0" smtClean="0"/>
            <a:t> </a:t>
          </a:r>
          <a:r>
            <a:rPr lang="ru-RU" i="1" dirty="0" err="1" smtClean="0"/>
            <a:t>құралдарының</a:t>
          </a:r>
          <a:r>
            <a:rPr lang="ru-RU" i="1" dirty="0" smtClean="0"/>
            <a:t> </a:t>
          </a:r>
          <a:r>
            <a:rPr lang="ru-RU" i="1" dirty="0" err="1" smtClean="0"/>
            <a:t>және</a:t>
          </a:r>
          <a:r>
            <a:rPr lang="ru-RU" i="1" dirty="0" smtClean="0"/>
            <a:t> </a:t>
          </a:r>
          <a:r>
            <a:rPr lang="ru-RU" i="1" dirty="0" err="1" smtClean="0"/>
            <a:t>клиенттер</a:t>
          </a:r>
          <a:r>
            <a:rPr lang="ru-RU" i="1" dirty="0" smtClean="0"/>
            <a:t> </a:t>
          </a:r>
          <a:r>
            <a:rPr lang="ru-RU" i="1" dirty="0" err="1" smtClean="0"/>
            <a:t>ақшасының</a:t>
          </a:r>
          <a:r>
            <a:rPr lang="ru-RU" i="1" dirty="0" smtClean="0"/>
            <a:t> </a:t>
          </a:r>
          <a:r>
            <a:rPr lang="ru-RU" i="1" dirty="0" err="1" smtClean="0"/>
            <a:t>есебін</a:t>
          </a:r>
          <a:r>
            <a:rPr lang="ru-RU" i="1" dirty="0" smtClean="0"/>
            <a:t> </a:t>
          </a:r>
          <a:r>
            <a:rPr lang="ru-RU" i="1" dirty="0" err="1" smtClean="0"/>
            <a:t>алуды</a:t>
          </a:r>
          <a:r>
            <a:rPr lang="ru-RU" i="1" dirty="0" smtClean="0"/>
            <a:t> </a:t>
          </a:r>
          <a:r>
            <a:rPr lang="ru-RU" i="1" dirty="0" err="1" smtClean="0"/>
            <a:t>және</a:t>
          </a:r>
          <a:r>
            <a:rPr lang="ru-RU" i="1" dirty="0" smtClean="0"/>
            <a:t> </a:t>
          </a:r>
          <a:r>
            <a:rPr lang="ru-RU" i="1" dirty="0" err="1" smtClean="0"/>
            <a:t>олар</a:t>
          </a:r>
          <a:r>
            <a:rPr lang="ru-RU" i="1" dirty="0" smtClean="0"/>
            <a:t> </a:t>
          </a:r>
          <a:r>
            <a:rPr lang="ru-RU" i="1" dirty="0" err="1" smtClean="0"/>
            <a:t>бойынша</a:t>
          </a:r>
          <a:r>
            <a:rPr lang="ru-RU" i="1" dirty="0" smtClean="0"/>
            <a:t> </a:t>
          </a:r>
          <a:r>
            <a:rPr lang="ru-RU" i="1" dirty="0" err="1" smtClean="0"/>
            <a:t>құқықтарды</a:t>
          </a:r>
          <a:r>
            <a:rPr lang="ru-RU" i="1" dirty="0" smtClean="0"/>
            <a:t> </a:t>
          </a:r>
          <a:r>
            <a:rPr lang="ru-RU" i="1" dirty="0" err="1" smtClean="0"/>
            <a:t>растауды</a:t>
          </a:r>
          <a:r>
            <a:rPr lang="ru-RU" i="1" dirty="0" smtClean="0"/>
            <a:t>, </a:t>
          </a:r>
          <a:r>
            <a:rPr lang="ru-RU" i="1" dirty="0" err="1" smtClean="0"/>
            <a:t>клиенттердің</a:t>
          </a:r>
          <a:r>
            <a:rPr lang="ru-RU" i="1" dirty="0" smtClean="0"/>
            <a:t> </a:t>
          </a:r>
          <a:r>
            <a:rPr lang="ru-RU" i="1" dirty="0" err="1" smtClean="0"/>
            <a:t>құжатты</a:t>
          </a:r>
          <a:r>
            <a:rPr lang="ru-RU" i="1" dirty="0" smtClean="0"/>
            <a:t> </a:t>
          </a:r>
          <a:r>
            <a:rPr lang="ru-RU" i="1" dirty="0" err="1" smtClean="0"/>
            <a:t>қаржы</a:t>
          </a:r>
          <a:r>
            <a:rPr lang="ru-RU" i="1" dirty="0" smtClean="0"/>
            <a:t> </a:t>
          </a:r>
          <a:r>
            <a:rPr lang="ru-RU" i="1" dirty="0" err="1" smtClean="0"/>
            <a:t>құралдарының</a:t>
          </a:r>
          <a:r>
            <a:rPr lang="ru-RU" i="1" dirty="0" smtClean="0"/>
            <a:t> </a:t>
          </a:r>
          <a:r>
            <a:rPr lang="ru-RU" i="1" dirty="0" err="1" smtClean="0"/>
            <a:t>сақталуы</a:t>
          </a:r>
          <a:r>
            <a:rPr lang="ru-RU" i="1" dirty="0" smtClean="0"/>
            <a:t> </a:t>
          </a:r>
          <a:r>
            <a:rPr lang="ru-RU" i="1" dirty="0" err="1" smtClean="0"/>
            <a:t>жөнінде</a:t>
          </a:r>
          <a:r>
            <a:rPr lang="ru-RU" i="1" dirty="0" smtClean="0"/>
            <a:t> </a:t>
          </a:r>
          <a:r>
            <a:rPr lang="ru-RU" i="1" dirty="0" err="1" smtClean="0"/>
            <a:t>өзіне</a:t>
          </a:r>
          <a:r>
            <a:rPr lang="ru-RU" i="1" dirty="0" smtClean="0"/>
            <a:t> </a:t>
          </a:r>
          <a:r>
            <a:rPr lang="ru-RU" i="1" dirty="0" err="1" smtClean="0"/>
            <a:t>міндеттемелер</a:t>
          </a:r>
          <a:r>
            <a:rPr lang="ru-RU" i="1" dirty="0" smtClean="0"/>
            <a:t> </a:t>
          </a:r>
          <a:r>
            <a:rPr lang="ru-RU" i="1" dirty="0" err="1" smtClean="0"/>
            <a:t>қабылдай</a:t>
          </a:r>
          <a:r>
            <a:rPr lang="ru-RU" i="1" dirty="0" smtClean="0"/>
            <a:t> </a:t>
          </a:r>
          <a:r>
            <a:rPr lang="ru-RU" i="1" dirty="0" err="1" smtClean="0"/>
            <a:t>отырып</a:t>
          </a:r>
          <a:r>
            <a:rPr lang="ru-RU" i="1" dirty="0" smtClean="0"/>
            <a:t>, </a:t>
          </a:r>
          <a:r>
            <a:rPr lang="ru-RU" i="1" dirty="0" err="1" smtClean="0"/>
            <a:t>оларды</a:t>
          </a:r>
          <a:r>
            <a:rPr lang="ru-RU" i="1" dirty="0" smtClean="0"/>
            <a:t> </a:t>
          </a:r>
          <a:r>
            <a:rPr lang="ru-RU" i="1" dirty="0" err="1" smtClean="0"/>
            <a:t>сақтауды</a:t>
          </a:r>
          <a:r>
            <a:rPr lang="ru-RU" i="1" dirty="0" smtClean="0"/>
            <a:t> </a:t>
          </a:r>
          <a:r>
            <a:rPr lang="ru-RU" i="1" dirty="0" err="1" smtClean="0"/>
            <a:t>жүзеге</a:t>
          </a:r>
          <a:r>
            <a:rPr lang="ru-RU" i="1" dirty="0" smtClean="0"/>
            <a:t> </a:t>
          </a:r>
          <a:r>
            <a:rPr lang="ru-RU" i="1" dirty="0" err="1" smtClean="0"/>
            <a:t>асыратын</a:t>
          </a:r>
          <a:r>
            <a:rPr lang="ru-RU" i="1" dirty="0" smtClean="0"/>
            <a:t> </a:t>
          </a:r>
          <a:r>
            <a:rPr lang="ru-RU" i="1" dirty="0" err="1" smtClean="0"/>
            <a:t>кәсіби</a:t>
          </a:r>
          <a:r>
            <a:rPr lang="ru-RU" i="1" dirty="0" smtClean="0"/>
            <a:t> </a:t>
          </a:r>
          <a:r>
            <a:rPr lang="ru-RU" i="1" dirty="0" err="1" smtClean="0"/>
            <a:t>қатысушы</a:t>
          </a:r>
          <a:r>
            <a:rPr lang="ru-RU" i="1" dirty="0" smtClean="0"/>
            <a:t> </a:t>
          </a:r>
          <a:r>
            <a:rPr lang="ru-RU" i="1" dirty="0" err="1" smtClean="0"/>
            <a:t>болып</a:t>
          </a:r>
          <a:r>
            <a:rPr lang="ru-RU" i="1" dirty="0" smtClean="0"/>
            <a:t> </a:t>
          </a:r>
          <a:r>
            <a:rPr lang="ru-RU" i="1" dirty="0" err="1" smtClean="0"/>
            <a:t>табылады</a:t>
          </a:r>
          <a:r>
            <a:rPr lang="ru-RU" i="1" dirty="0" smtClean="0"/>
            <a:t>. Бағалы </a:t>
          </a:r>
          <a:r>
            <a:rPr lang="ru-RU" i="1" dirty="0" err="1" smtClean="0"/>
            <a:t>қағаз</a:t>
          </a:r>
          <a:r>
            <a:rPr lang="ru-RU" i="1" dirty="0" smtClean="0"/>
            <a:t> </a:t>
          </a:r>
          <a:r>
            <a:rPr lang="ru-RU" i="1" dirty="0" err="1" smtClean="0"/>
            <a:t>нарығында</a:t>
          </a:r>
          <a:r>
            <a:rPr lang="ru-RU" i="1" dirty="0" smtClean="0"/>
            <a:t> </a:t>
          </a:r>
          <a:r>
            <a:rPr lang="ru-RU" i="1" dirty="0" err="1" smtClean="0"/>
            <a:t>кастодиандық</a:t>
          </a:r>
          <a:r>
            <a:rPr lang="ru-RU" i="1" dirty="0" smtClean="0"/>
            <a:t> </a:t>
          </a:r>
          <a:r>
            <a:rPr lang="ru-RU" i="1" dirty="0" err="1" smtClean="0"/>
            <a:t>қызметті</a:t>
          </a:r>
          <a:r>
            <a:rPr lang="ru-RU" i="1" dirty="0" smtClean="0"/>
            <a:t> </a:t>
          </a:r>
          <a:r>
            <a:rPr lang="ru-RU" i="1" dirty="0" err="1" smtClean="0"/>
            <a:t>заңдарға</a:t>
          </a:r>
          <a:r>
            <a:rPr lang="ru-RU" i="1" dirty="0" smtClean="0"/>
            <a:t> </a:t>
          </a:r>
          <a:r>
            <a:rPr lang="ru-RU" i="1" dirty="0" err="1" smtClean="0"/>
            <a:t>және</a:t>
          </a:r>
          <a:r>
            <a:rPr lang="ru-RU" i="1" dirty="0" smtClean="0"/>
            <a:t> </a:t>
          </a:r>
          <a:r>
            <a:rPr lang="ru-RU" i="1" dirty="0" err="1" smtClean="0"/>
            <a:t>шарттарға</a:t>
          </a:r>
          <a:r>
            <a:rPr lang="ru-RU" i="1" dirty="0" smtClean="0"/>
            <a:t> </a:t>
          </a:r>
          <a:r>
            <a:rPr lang="ru-RU" i="1" dirty="0" err="1" smtClean="0"/>
            <a:t>сәйкес</a:t>
          </a:r>
          <a:r>
            <a:rPr lang="ru-RU" i="1" dirty="0" smtClean="0"/>
            <a:t> </a:t>
          </a:r>
          <a:r>
            <a:rPr lang="ru-RU" i="1" dirty="0" err="1" smtClean="0"/>
            <a:t>кастодиандық</a:t>
          </a:r>
          <a:r>
            <a:rPr lang="ru-RU" i="1" dirty="0" smtClean="0"/>
            <a:t> </a:t>
          </a:r>
          <a:r>
            <a:rPr lang="ru-RU" i="1" dirty="0" err="1" smtClean="0"/>
            <a:t>қызмет</a:t>
          </a:r>
          <a:r>
            <a:rPr lang="ru-RU" i="1" dirty="0" smtClean="0"/>
            <a:t> пен </a:t>
          </a:r>
          <a:r>
            <a:rPr lang="ru-RU" i="1" dirty="0" err="1" smtClean="0"/>
            <a:t>сейфтік</a:t>
          </a:r>
          <a:r>
            <a:rPr lang="ru-RU" i="1" dirty="0" smtClean="0"/>
            <a:t> </a:t>
          </a:r>
          <a:r>
            <a:rPr lang="ru-RU" i="1" dirty="0" err="1" smtClean="0"/>
            <a:t>операцияларға</a:t>
          </a:r>
          <a:r>
            <a:rPr lang="ru-RU" i="1" dirty="0" smtClean="0"/>
            <a:t> </a:t>
          </a:r>
          <a:r>
            <a:rPr lang="ru-RU" i="1" dirty="0" err="1" smtClean="0"/>
            <a:t>лицензиялары</a:t>
          </a:r>
          <a:r>
            <a:rPr lang="ru-RU" i="1" dirty="0" smtClean="0"/>
            <a:t> бар </a:t>
          </a:r>
          <a:r>
            <a:rPr lang="ru-RU" i="1" dirty="0" err="1" smtClean="0"/>
            <a:t>банктер</a:t>
          </a:r>
          <a:r>
            <a:rPr lang="ru-RU" i="1" dirty="0" smtClean="0"/>
            <a:t> </a:t>
          </a:r>
          <a:r>
            <a:rPr lang="ru-RU" i="1" dirty="0" err="1" smtClean="0"/>
            <a:t>жүзеге</a:t>
          </a:r>
          <a:r>
            <a:rPr lang="ru-RU" i="1" dirty="0" smtClean="0"/>
            <a:t> </a:t>
          </a:r>
          <a:r>
            <a:rPr lang="ru-RU" i="1" dirty="0" err="1" smtClean="0"/>
            <a:t>асырады</a:t>
          </a:r>
          <a:r>
            <a:rPr lang="ru-RU" i="1" dirty="0" smtClean="0"/>
            <a:t>. </a:t>
          </a:r>
          <a:r>
            <a:rPr lang="ru-RU" i="1" dirty="0" err="1" smtClean="0"/>
            <a:t>Кастодианға</a:t>
          </a:r>
          <a:r>
            <a:rPr lang="ru-RU" i="1" dirty="0" smtClean="0"/>
            <a:t> </a:t>
          </a:r>
          <a:r>
            <a:rPr lang="ru-RU" i="1" dirty="0" err="1" smtClean="0"/>
            <a:t>кастодиандық</a:t>
          </a:r>
          <a:r>
            <a:rPr lang="ru-RU" i="1" dirty="0" smtClean="0"/>
            <a:t> </a:t>
          </a:r>
          <a:r>
            <a:rPr lang="ru-RU" i="1" dirty="0" err="1" smtClean="0"/>
            <a:t>қызмет</a:t>
          </a:r>
          <a:r>
            <a:rPr lang="ru-RU" i="1" dirty="0" smtClean="0"/>
            <a:t> </a:t>
          </a:r>
          <a:r>
            <a:rPr lang="ru-RU" i="1" dirty="0" err="1" smtClean="0"/>
            <a:t>көрсету</a:t>
          </a:r>
          <a:r>
            <a:rPr lang="ru-RU" i="1" dirty="0" smtClean="0"/>
            <a:t>  </a:t>
          </a:r>
          <a:r>
            <a:rPr lang="ru-RU" i="1" dirty="0" err="1" smtClean="0"/>
            <a:t>жөніндегі</a:t>
          </a:r>
          <a:r>
            <a:rPr lang="ru-RU" i="1" dirty="0" smtClean="0"/>
            <a:t> </a:t>
          </a:r>
          <a:r>
            <a:rPr lang="ru-RU" i="1" dirty="0" err="1" smtClean="0"/>
            <a:t>шартқа</a:t>
          </a:r>
          <a:r>
            <a:rPr lang="ru-RU" i="1" dirty="0" smtClean="0"/>
            <a:t> </a:t>
          </a:r>
          <a:r>
            <a:rPr lang="ru-RU" i="1" dirty="0" err="1" smtClean="0"/>
            <a:t>сәйкес</a:t>
          </a:r>
          <a:r>
            <a:rPr lang="ru-RU" i="1" dirty="0" smtClean="0"/>
            <a:t> клиент </a:t>
          </a:r>
          <a:r>
            <a:rPr lang="ru-RU" i="1" dirty="0" err="1" smtClean="0"/>
            <a:t>берген</a:t>
          </a:r>
          <a:r>
            <a:rPr lang="ru-RU" i="1" dirty="0" smtClean="0"/>
            <a:t> </a:t>
          </a:r>
          <a:r>
            <a:rPr lang="ru-RU" i="1" dirty="0" err="1" smtClean="0"/>
            <a:t>ақша</a:t>
          </a:r>
          <a:r>
            <a:rPr lang="ru-RU" i="1" dirty="0" smtClean="0"/>
            <a:t> мен </a:t>
          </a:r>
          <a:r>
            <a:rPr lang="ru-RU" i="1" dirty="0" err="1" smtClean="0"/>
            <a:t>қаржы</a:t>
          </a:r>
          <a:r>
            <a:rPr lang="ru-RU" i="1" dirty="0" smtClean="0"/>
            <a:t> </a:t>
          </a:r>
          <a:r>
            <a:rPr lang="ru-RU" i="1" dirty="0" err="1" smtClean="0"/>
            <a:t>құралдары</a:t>
          </a:r>
          <a:r>
            <a:rPr lang="ru-RU" i="1" dirty="0" smtClean="0"/>
            <a:t> </a:t>
          </a:r>
          <a:r>
            <a:rPr lang="ru-RU" i="1" dirty="0" err="1" smtClean="0"/>
            <a:t>бұл</a:t>
          </a:r>
          <a:r>
            <a:rPr lang="ru-RU" i="1" dirty="0" smtClean="0"/>
            <a:t> </a:t>
          </a:r>
          <a:r>
            <a:rPr lang="ru-RU" i="1" dirty="0" err="1" smtClean="0"/>
            <a:t>қызметтің</a:t>
          </a:r>
          <a:r>
            <a:rPr lang="ru-RU" i="1" dirty="0" smtClean="0"/>
            <a:t> </a:t>
          </a:r>
          <a:r>
            <a:rPr lang="ru-RU" i="1" dirty="0" err="1" smtClean="0"/>
            <a:t>объектілері</a:t>
          </a:r>
          <a:r>
            <a:rPr lang="ru-RU" i="1" dirty="0" smtClean="0"/>
            <a:t> </a:t>
          </a:r>
          <a:r>
            <a:rPr lang="ru-RU" i="1" dirty="0" err="1" smtClean="0"/>
            <a:t>болып</a:t>
          </a:r>
          <a:r>
            <a:rPr lang="ru-RU" i="1" dirty="0" smtClean="0"/>
            <a:t> </a:t>
          </a:r>
          <a:r>
            <a:rPr lang="ru-RU" i="1" dirty="0" err="1" smtClean="0"/>
            <a:t>табылады</a:t>
          </a:r>
          <a:r>
            <a:rPr lang="ru-RU" i="1" dirty="0" smtClean="0"/>
            <a:t>.</a:t>
          </a:r>
          <a:endParaRPr lang="ru-RU" i="1" dirty="0"/>
        </a:p>
      </dgm:t>
    </dgm:pt>
    <dgm:pt modelId="{D72DA148-3CCD-4958-B95D-05FAF68681F8}" type="parTrans" cxnId="{C0D0A97D-CCEE-4643-AAAA-1F4BAD7E0FC9}">
      <dgm:prSet/>
      <dgm:spPr/>
      <dgm:t>
        <a:bodyPr/>
        <a:lstStyle/>
        <a:p>
          <a:endParaRPr lang="ru-RU"/>
        </a:p>
      </dgm:t>
    </dgm:pt>
    <dgm:pt modelId="{12B6AE96-F1A2-453B-9DA5-1E108238ED8C}" type="sibTrans" cxnId="{C0D0A97D-CCEE-4643-AAAA-1F4BAD7E0FC9}">
      <dgm:prSet/>
      <dgm:spPr/>
      <dgm:t>
        <a:bodyPr/>
        <a:lstStyle/>
        <a:p>
          <a:endParaRPr lang="ru-RU"/>
        </a:p>
      </dgm:t>
    </dgm:pt>
    <dgm:pt modelId="{78799C4E-CB0E-43B0-A052-CABA9949D955}">
      <dgm:prSet/>
      <dgm:spPr/>
      <dgm:t>
        <a:bodyPr/>
        <a:lstStyle/>
        <a:p>
          <a:pPr rtl="0"/>
          <a:r>
            <a:rPr lang="ru-RU" i="1" dirty="0" err="1" smtClean="0">
              <a:solidFill>
                <a:schemeClr val="accent5">
                  <a:lumMod val="50000"/>
                </a:schemeClr>
              </a:solidFill>
            </a:rPr>
            <a:t>Орталық</a:t>
          </a:r>
          <a:r>
            <a:rPr lang="ru-RU" i="1" dirty="0" smtClean="0">
              <a:solidFill>
                <a:schemeClr val="accent5">
                  <a:lumMod val="50000"/>
                </a:schemeClr>
              </a:solidFill>
            </a:rPr>
            <a:t> </a:t>
          </a:r>
          <a:r>
            <a:rPr lang="ru-RU" i="1" dirty="0" err="1" smtClean="0">
              <a:solidFill>
                <a:schemeClr val="accent5">
                  <a:lumMod val="50000"/>
                </a:schemeClr>
              </a:solidFill>
            </a:rPr>
            <a:t>депозиторий</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нарығының</a:t>
          </a:r>
          <a:r>
            <a:rPr lang="ru-RU" i="1" dirty="0" smtClean="0"/>
            <a:t> </a:t>
          </a:r>
          <a:r>
            <a:rPr lang="ru-RU" i="1" dirty="0" err="1" smtClean="0"/>
            <a:t>қаржы</a:t>
          </a:r>
          <a:r>
            <a:rPr lang="ru-RU" i="1" dirty="0" smtClean="0"/>
            <a:t> </a:t>
          </a:r>
          <a:r>
            <a:rPr lang="ru-RU" i="1" dirty="0" err="1" smtClean="0"/>
            <a:t>құралдарымен</a:t>
          </a:r>
          <a:r>
            <a:rPr lang="ru-RU" i="1" dirty="0" smtClean="0"/>
            <a:t> </a:t>
          </a:r>
          <a:r>
            <a:rPr lang="ru-RU" i="1" dirty="0" err="1" smtClean="0"/>
            <a:t>мәмілелерді</a:t>
          </a:r>
          <a:r>
            <a:rPr lang="ru-RU" i="1" dirty="0" smtClean="0"/>
            <a:t> </a:t>
          </a:r>
          <a:r>
            <a:rPr lang="ru-RU" i="1" dirty="0" err="1" smtClean="0"/>
            <a:t>тіркеуді</a:t>
          </a:r>
          <a:r>
            <a:rPr lang="ru-RU" i="1" dirty="0" smtClean="0"/>
            <a:t>, </a:t>
          </a:r>
          <a:r>
            <a:rPr lang="ru-RU" i="1" dirty="0" err="1" smtClean="0"/>
            <a:t>депоненттердің</a:t>
          </a:r>
          <a:r>
            <a:rPr lang="ru-RU" i="1" dirty="0" smtClean="0"/>
            <a:t> </a:t>
          </a:r>
          <a:r>
            <a:rPr lang="ru-RU" i="1" dirty="0" err="1" smtClean="0"/>
            <a:t>қаржы</a:t>
          </a:r>
          <a:r>
            <a:rPr lang="ru-RU" i="1" dirty="0" smtClean="0"/>
            <a:t> </a:t>
          </a:r>
          <a:r>
            <a:rPr lang="ru-RU" i="1" dirty="0" err="1" smtClean="0"/>
            <a:t>құралдары</a:t>
          </a:r>
          <a:r>
            <a:rPr lang="ru-RU" i="1" dirty="0" smtClean="0"/>
            <a:t> </a:t>
          </a:r>
          <a:r>
            <a:rPr lang="ru-RU" i="1" dirty="0" err="1" smtClean="0"/>
            <a:t>бойынша</a:t>
          </a:r>
          <a:r>
            <a:rPr lang="ru-RU" i="1" dirty="0" smtClean="0"/>
            <a:t> </a:t>
          </a:r>
          <a:r>
            <a:rPr lang="ru-RU" i="1" dirty="0" err="1" smtClean="0"/>
            <a:t>құқықтарын</a:t>
          </a:r>
          <a:r>
            <a:rPr lang="ru-RU" i="1" dirty="0" smtClean="0"/>
            <a:t> </a:t>
          </a:r>
          <a:r>
            <a:rPr lang="ru-RU" i="1" dirty="0" err="1" smtClean="0"/>
            <a:t>есепке</a:t>
          </a:r>
          <a:r>
            <a:rPr lang="ru-RU" i="1" dirty="0" smtClean="0"/>
            <a:t> </a:t>
          </a:r>
          <a:r>
            <a:rPr lang="ru-RU" i="1" dirty="0" err="1" smtClean="0"/>
            <a:t>алу</a:t>
          </a:r>
          <a:r>
            <a:rPr lang="ru-RU" i="1" dirty="0" smtClean="0"/>
            <a:t> мен </a:t>
          </a:r>
          <a:r>
            <a:rPr lang="ru-RU" i="1" dirty="0" err="1" smtClean="0"/>
            <a:t>растауды</a:t>
          </a:r>
          <a:r>
            <a:rPr lang="ru-RU" i="1" dirty="0" smtClean="0"/>
            <a:t>, </a:t>
          </a:r>
          <a:r>
            <a:rPr lang="ru-RU" i="1" dirty="0" err="1" smtClean="0"/>
            <a:t>құжатты</a:t>
          </a:r>
          <a:r>
            <a:rPr lang="ru-RU" i="1" dirty="0" smtClean="0"/>
            <a:t> </a:t>
          </a:r>
          <a:r>
            <a:rPr lang="ru-RU" i="1" dirty="0" err="1" smtClean="0"/>
            <a:t>нысанда</a:t>
          </a:r>
          <a:r>
            <a:rPr lang="ru-RU" i="1" dirty="0" smtClean="0"/>
            <a:t> </a:t>
          </a:r>
          <a:r>
            <a:rPr lang="ru-RU" i="1" dirty="0" err="1" smtClean="0"/>
            <a:t>шығарылған</a:t>
          </a:r>
          <a:r>
            <a:rPr lang="ru-RU" i="1" dirty="0" smtClean="0"/>
            <a:t> </a:t>
          </a:r>
          <a:r>
            <a:rPr lang="ru-RU" i="1" dirty="0" err="1" smtClean="0"/>
            <a:t>қаржы</a:t>
          </a:r>
          <a:r>
            <a:rPr lang="ru-RU" i="1" dirty="0" smtClean="0"/>
            <a:t> </a:t>
          </a:r>
          <a:r>
            <a:rPr lang="ru-RU" i="1" dirty="0" err="1" smtClean="0"/>
            <a:t>құралдарын</a:t>
          </a:r>
          <a:r>
            <a:rPr lang="ru-RU" i="1" dirty="0" smtClean="0"/>
            <a:t> </a:t>
          </a:r>
          <a:r>
            <a:rPr lang="ru-RU" i="1" dirty="0" err="1" smtClean="0"/>
            <a:t>материалсыздандыру</a:t>
          </a:r>
          <a:r>
            <a:rPr lang="ru-RU" i="1" dirty="0" smtClean="0"/>
            <a:t> мен </a:t>
          </a:r>
          <a:r>
            <a:rPr lang="ru-RU" i="1" dirty="0" err="1" smtClean="0"/>
            <a:t>сақтауды</a:t>
          </a:r>
          <a:r>
            <a:rPr lang="ru-RU" i="1" dirty="0" smtClean="0"/>
            <a:t>, </a:t>
          </a:r>
          <a:r>
            <a:rPr lang="ru-RU" i="1" dirty="0" err="1" smtClean="0"/>
            <a:t>оның</a:t>
          </a:r>
          <a:r>
            <a:rPr lang="ru-RU" i="1" dirty="0" smtClean="0"/>
            <a:t> </a:t>
          </a:r>
          <a:r>
            <a:rPr lang="ru-RU" i="1" dirty="0" err="1" smtClean="0"/>
            <a:t>ішінде</a:t>
          </a:r>
          <a:r>
            <a:rPr lang="ru-RU" i="1" dirty="0" smtClean="0"/>
            <a:t> </a:t>
          </a:r>
          <a:r>
            <a:rPr lang="ru-RU" i="1" dirty="0" err="1" smtClean="0"/>
            <a:t>депоненттер</a:t>
          </a:r>
          <a:r>
            <a:rPr lang="ru-RU" i="1" dirty="0" smtClean="0"/>
            <a:t> </a:t>
          </a:r>
          <a:r>
            <a:rPr lang="ru-RU" i="1" dirty="0" err="1" smtClean="0"/>
            <a:t>арасындағы</a:t>
          </a:r>
          <a:r>
            <a:rPr lang="ru-RU" i="1" dirty="0" smtClean="0"/>
            <a:t> </a:t>
          </a:r>
          <a:r>
            <a:rPr lang="ru-RU" i="1" dirty="0" err="1" smtClean="0"/>
            <a:t>қаржы</a:t>
          </a:r>
          <a:r>
            <a:rPr lang="ru-RU" i="1" dirty="0" smtClean="0"/>
            <a:t> </a:t>
          </a:r>
          <a:r>
            <a:rPr lang="ru-RU" i="1" dirty="0" err="1" smtClean="0"/>
            <a:t>құралдарымен</a:t>
          </a:r>
          <a:r>
            <a:rPr lang="ru-RU" i="1" dirty="0" smtClean="0"/>
            <a:t> </a:t>
          </a:r>
          <a:r>
            <a:rPr lang="ru-RU" i="1" dirty="0" err="1" smtClean="0"/>
            <a:t>мәмілелер</a:t>
          </a:r>
          <a:r>
            <a:rPr lang="ru-RU" i="1" dirty="0" smtClean="0"/>
            <a:t> </a:t>
          </a:r>
          <a:r>
            <a:rPr lang="ru-RU" i="1" dirty="0" err="1" smtClean="0"/>
            <a:t>бойынша</a:t>
          </a:r>
          <a:r>
            <a:rPr lang="ru-RU" i="1" dirty="0" smtClean="0"/>
            <a:t> </a:t>
          </a:r>
          <a:r>
            <a:rPr lang="ru-RU" i="1" dirty="0" err="1" smtClean="0"/>
            <a:t>клирингті</a:t>
          </a:r>
          <a:r>
            <a:rPr lang="ru-RU" i="1" dirty="0" smtClean="0"/>
            <a:t>, </a:t>
          </a:r>
          <a:r>
            <a:rPr lang="ru-RU" i="1" dirty="0" err="1" smtClean="0"/>
            <a:t>сондай</a:t>
          </a:r>
          <a:r>
            <a:rPr lang="ru-RU" i="1" dirty="0" smtClean="0"/>
            <a:t> </a:t>
          </a:r>
          <a:r>
            <a:rPr lang="ru-RU" i="1" dirty="0" err="1" smtClean="0"/>
            <a:t>ақ</a:t>
          </a:r>
          <a:r>
            <a:rPr lang="ru-RU" i="1" dirty="0" smtClean="0"/>
            <a:t> </a:t>
          </a:r>
          <a:r>
            <a:rPr lang="ru-RU" i="1" dirty="0" err="1" smtClean="0"/>
            <a:t>тиісті</a:t>
          </a:r>
          <a:r>
            <a:rPr lang="ru-RU" i="1" dirty="0" smtClean="0"/>
            <a:t> </a:t>
          </a:r>
          <a:r>
            <a:rPr lang="ru-RU" i="1" dirty="0" err="1" smtClean="0"/>
            <a:t>лицензиясы</a:t>
          </a:r>
          <a:r>
            <a:rPr lang="ru-RU" i="1" dirty="0" smtClean="0"/>
            <a:t> </a:t>
          </a:r>
          <a:r>
            <a:rPr lang="ru-RU" i="1" dirty="0" err="1" smtClean="0"/>
            <a:t>болған</a:t>
          </a:r>
          <a:r>
            <a:rPr lang="ru-RU" i="1" dirty="0" smtClean="0"/>
            <a:t> </a:t>
          </a:r>
          <a:r>
            <a:rPr lang="ru-RU" i="1" dirty="0" err="1" smtClean="0"/>
            <a:t>кезде</a:t>
          </a:r>
          <a:r>
            <a:rPr lang="ru-RU" i="1" dirty="0" smtClean="0"/>
            <a:t> </a:t>
          </a:r>
          <a:r>
            <a:rPr lang="ru-RU" i="1" dirty="0" err="1" smtClean="0"/>
            <a:t>бағалы</a:t>
          </a:r>
          <a:r>
            <a:rPr lang="ru-RU" i="1" dirty="0" smtClean="0"/>
            <a:t> </a:t>
          </a:r>
          <a:r>
            <a:rPr lang="ru-RU" i="1" dirty="0" err="1" smtClean="0"/>
            <a:t>қағаздарды</a:t>
          </a:r>
          <a:r>
            <a:rPr lang="ru-RU" i="1" dirty="0" smtClean="0"/>
            <a:t> </a:t>
          </a:r>
          <a:r>
            <a:rPr lang="ru-RU" i="1" dirty="0" err="1" smtClean="0"/>
            <a:t>ұстаушылар</a:t>
          </a:r>
          <a:r>
            <a:rPr lang="ru-RU" i="1" dirty="0" smtClean="0"/>
            <a:t> </a:t>
          </a:r>
          <a:r>
            <a:rPr lang="ru-RU" i="1" dirty="0" err="1" smtClean="0"/>
            <a:t>тізімдерінің</a:t>
          </a:r>
          <a:r>
            <a:rPr lang="ru-RU" i="1" dirty="0" smtClean="0"/>
            <a:t> </a:t>
          </a:r>
          <a:r>
            <a:rPr lang="ru-RU" i="1" dirty="0" err="1" smtClean="0"/>
            <a:t>жүйесін</a:t>
          </a:r>
          <a:r>
            <a:rPr lang="ru-RU" i="1" dirty="0" smtClean="0"/>
            <a:t> </a:t>
          </a:r>
          <a:r>
            <a:rPr lang="ru-RU" i="1" dirty="0" err="1" smtClean="0"/>
            <a:t>жүргізуді</a:t>
          </a:r>
          <a:r>
            <a:rPr lang="ru-RU" i="1" dirty="0" smtClean="0"/>
            <a:t> </a:t>
          </a:r>
          <a:r>
            <a:rPr lang="ru-RU" i="1" dirty="0" err="1" smtClean="0"/>
            <a:t>жүзеге</a:t>
          </a:r>
          <a:r>
            <a:rPr lang="ru-RU" i="1" dirty="0" smtClean="0"/>
            <a:t> </a:t>
          </a:r>
          <a:r>
            <a:rPr lang="ru-RU" i="1" dirty="0" err="1" smtClean="0"/>
            <a:t>асыратын</a:t>
          </a:r>
          <a:r>
            <a:rPr lang="ru-RU" i="1" dirty="0" smtClean="0"/>
            <a:t> </a:t>
          </a:r>
          <a:r>
            <a:rPr lang="ru-RU" i="1" dirty="0" err="1" smtClean="0"/>
            <a:t>кәсіби</a:t>
          </a:r>
          <a:r>
            <a:rPr lang="ru-RU" i="1" dirty="0" smtClean="0"/>
            <a:t> </a:t>
          </a:r>
          <a:r>
            <a:rPr lang="ru-RU" i="1" dirty="0" err="1" smtClean="0"/>
            <a:t>қатысушы</a:t>
          </a:r>
          <a:r>
            <a:rPr lang="ru-RU" i="1" dirty="0" smtClean="0"/>
            <a:t>. </a:t>
          </a:r>
          <a:r>
            <a:rPr lang="ru-RU" i="1" dirty="0" err="1" smtClean="0"/>
            <a:t>Ол</a:t>
          </a:r>
          <a:r>
            <a:rPr lang="ru-RU" i="1" dirty="0" smtClean="0"/>
            <a:t> </a:t>
          </a:r>
          <a:r>
            <a:rPr lang="ru-RU" i="1" dirty="0" err="1" smtClean="0"/>
            <a:t>коммерциялық</a:t>
          </a:r>
          <a:r>
            <a:rPr lang="ru-RU" i="1" dirty="0" smtClean="0"/>
            <a:t> </a:t>
          </a:r>
          <a:r>
            <a:rPr lang="ru-RU" i="1" dirty="0" err="1" smtClean="0"/>
            <a:t>емес</a:t>
          </a:r>
          <a:r>
            <a:rPr lang="ru-RU" i="1" dirty="0" smtClean="0"/>
            <a:t> </a:t>
          </a:r>
          <a:r>
            <a:rPr lang="ru-RU" i="1" dirty="0" err="1" smtClean="0"/>
            <a:t>ұйым</a:t>
          </a:r>
          <a:r>
            <a:rPr lang="ru-RU" i="1" dirty="0" smtClean="0"/>
            <a:t> </a:t>
          </a:r>
          <a:r>
            <a:rPr lang="ru-RU" i="1" dirty="0" err="1" smtClean="0"/>
            <a:t>болып</a:t>
          </a:r>
          <a:r>
            <a:rPr lang="ru-RU" i="1" dirty="0" smtClean="0"/>
            <a:t> </a:t>
          </a:r>
          <a:r>
            <a:rPr lang="ru-RU" i="1" dirty="0" err="1" smtClean="0"/>
            <a:t>табылады</a:t>
          </a:r>
          <a:r>
            <a:rPr lang="ru-RU" i="1" dirty="0" smtClean="0"/>
            <a:t> </a:t>
          </a:r>
          <a:r>
            <a:rPr lang="ru-RU" i="1" dirty="0" err="1" smtClean="0"/>
            <a:t>және</a:t>
          </a:r>
          <a:r>
            <a:rPr lang="ru-RU" i="1" dirty="0" smtClean="0"/>
            <a:t> </a:t>
          </a:r>
          <a:r>
            <a:rPr lang="ru-RU" i="1" dirty="0" err="1" smtClean="0"/>
            <a:t>акционерлік</a:t>
          </a:r>
          <a:r>
            <a:rPr lang="ru-RU" i="1" dirty="0" smtClean="0"/>
            <a:t> </a:t>
          </a:r>
          <a:r>
            <a:rPr lang="ru-RU" i="1" dirty="0" err="1" smtClean="0"/>
            <a:t>қоғам</a:t>
          </a:r>
          <a:r>
            <a:rPr lang="ru-RU" i="1" dirty="0" smtClean="0"/>
            <a:t> </a:t>
          </a:r>
          <a:r>
            <a:rPr lang="ru-RU" i="1" dirty="0" err="1" smtClean="0"/>
            <a:t>нысанында</a:t>
          </a:r>
          <a:r>
            <a:rPr lang="ru-RU" i="1" dirty="0" smtClean="0"/>
            <a:t> </a:t>
          </a:r>
          <a:r>
            <a:rPr lang="ru-RU" i="1" dirty="0" err="1" smtClean="0"/>
            <a:t>құрылады</a:t>
          </a:r>
          <a:r>
            <a:rPr lang="ru-RU" i="1" dirty="0" smtClean="0"/>
            <a:t>.</a:t>
          </a:r>
          <a:endParaRPr lang="ru-RU" i="1" dirty="0"/>
        </a:p>
      </dgm:t>
    </dgm:pt>
    <dgm:pt modelId="{656D8775-ECD9-4A0F-9E4A-1B213B790EFB}" type="parTrans" cxnId="{21390C68-F0B4-4056-B5E7-5F83BD559869}">
      <dgm:prSet/>
      <dgm:spPr/>
      <dgm:t>
        <a:bodyPr/>
        <a:lstStyle/>
        <a:p>
          <a:endParaRPr lang="ru-RU"/>
        </a:p>
      </dgm:t>
    </dgm:pt>
    <dgm:pt modelId="{DFF5176F-E354-4D93-B72C-928AFE8AD149}" type="sibTrans" cxnId="{21390C68-F0B4-4056-B5E7-5F83BD559869}">
      <dgm:prSet/>
      <dgm:spPr/>
      <dgm:t>
        <a:bodyPr/>
        <a:lstStyle/>
        <a:p>
          <a:endParaRPr lang="ru-RU"/>
        </a:p>
      </dgm:t>
    </dgm:pt>
    <dgm:pt modelId="{BAE7B64C-6E68-4C03-B015-F7AE461277E6}">
      <dgm:prSet/>
      <dgm:spPr/>
      <dgm:t>
        <a:bodyPr/>
        <a:lstStyle/>
        <a:p>
          <a:pPr rtl="0"/>
          <a:r>
            <a:rPr lang="ru-RU" i="1" dirty="0" smtClean="0">
              <a:solidFill>
                <a:schemeClr val="accent5">
                  <a:lumMod val="50000"/>
                </a:schemeClr>
              </a:solidFill>
            </a:rPr>
            <a:t>Андеррайтер</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рыногының</a:t>
          </a:r>
          <a:r>
            <a:rPr lang="ru-RU" i="1" dirty="0" smtClean="0"/>
            <a:t> </a:t>
          </a:r>
          <a:r>
            <a:rPr lang="ru-RU" i="1" dirty="0" err="1" smtClean="0"/>
            <a:t>брокерлік-дилерлік</a:t>
          </a:r>
          <a:r>
            <a:rPr lang="ru-RU" i="1" dirty="0" smtClean="0"/>
            <a:t> </a:t>
          </a:r>
          <a:r>
            <a:rPr lang="ru-RU" i="1" dirty="0" err="1" smtClean="0"/>
            <a:t>қызметті</a:t>
          </a:r>
          <a:r>
            <a:rPr lang="ru-RU" i="1" dirty="0" smtClean="0"/>
            <a:t> </a:t>
          </a:r>
          <a:r>
            <a:rPr lang="ru-RU" i="1" dirty="0" err="1" smtClean="0"/>
            <a:t>жүзеге</a:t>
          </a:r>
          <a:r>
            <a:rPr lang="ru-RU" i="1" dirty="0" smtClean="0"/>
            <a:t> </a:t>
          </a:r>
          <a:r>
            <a:rPr lang="ru-RU" i="1" dirty="0" err="1" smtClean="0"/>
            <a:t>асыруға</a:t>
          </a:r>
          <a:r>
            <a:rPr lang="ru-RU" i="1" dirty="0" smtClean="0"/>
            <a:t> </a:t>
          </a:r>
          <a:r>
            <a:rPr lang="ru-RU" i="1" dirty="0" err="1" smtClean="0"/>
            <a:t>лицензиясы</a:t>
          </a:r>
          <a:r>
            <a:rPr lang="ru-RU" i="1" dirty="0" smtClean="0"/>
            <a:t> бар </a:t>
          </a:r>
          <a:r>
            <a:rPr lang="ru-RU" i="1" dirty="0" err="1" smtClean="0"/>
            <a:t>және</a:t>
          </a:r>
          <a:r>
            <a:rPr lang="ru-RU" i="1" dirty="0" smtClean="0"/>
            <a:t> </a:t>
          </a:r>
          <a:r>
            <a:rPr lang="ru-RU" i="1" dirty="0" err="1" smtClean="0"/>
            <a:t>эмитентке</a:t>
          </a:r>
          <a:r>
            <a:rPr lang="ru-RU" i="1" dirty="0" smtClean="0"/>
            <a:t> </a:t>
          </a:r>
          <a:r>
            <a:rPr lang="ru-RU" i="1" dirty="0" err="1" smtClean="0"/>
            <a:t>эмиссиялық</a:t>
          </a:r>
          <a:r>
            <a:rPr lang="ru-RU" i="1" dirty="0" smtClean="0"/>
            <a:t> </a:t>
          </a:r>
          <a:r>
            <a:rPr lang="ru-RU" i="1" dirty="0" err="1" smtClean="0"/>
            <a:t>бағалы</a:t>
          </a:r>
          <a:r>
            <a:rPr lang="ru-RU" i="1" dirty="0" smtClean="0"/>
            <a:t> </a:t>
          </a:r>
          <a:r>
            <a:rPr lang="ru-RU" i="1" dirty="0" err="1" smtClean="0"/>
            <a:t>қағаздарды</a:t>
          </a:r>
          <a:r>
            <a:rPr lang="ru-RU" i="1" dirty="0" smtClean="0"/>
            <a:t> </a:t>
          </a:r>
          <a:r>
            <a:rPr lang="ru-RU" i="1" dirty="0" err="1" smtClean="0"/>
            <a:t>шығару</a:t>
          </a:r>
          <a:r>
            <a:rPr lang="ru-RU" i="1" dirty="0" smtClean="0"/>
            <a:t> </a:t>
          </a:r>
          <a:r>
            <a:rPr lang="ru-RU" i="1" dirty="0" err="1" smtClean="0"/>
            <a:t>жөнінде</a:t>
          </a:r>
          <a:r>
            <a:rPr lang="ru-RU" i="1" dirty="0" smtClean="0"/>
            <a:t> </a:t>
          </a:r>
          <a:r>
            <a:rPr lang="ru-RU" i="1" dirty="0" err="1" smtClean="0"/>
            <a:t>қызмет</a:t>
          </a:r>
          <a:r>
            <a:rPr lang="ru-RU" i="1" dirty="0" smtClean="0"/>
            <a:t> </a:t>
          </a:r>
          <a:r>
            <a:rPr lang="ru-RU" i="1" dirty="0" err="1" smtClean="0"/>
            <a:t>көрсететін</a:t>
          </a:r>
          <a:r>
            <a:rPr lang="ru-RU" i="1" dirty="0" smtClean="0"/>
            <a:t> </a:t>
          </a:r>
          <a:r>
            <a:rPr lang="ru-RU" i="1" dirty="0" err="1" smtClean="0"/>
            <a:t>кәсіби</a:t>
          </a:r>
          <a:r>
            <a:rPr lang="ru-RU" i="1" dirty="0" smtClean="0"/>
            <a:t> </a:t>
          </a:r>
          <a:r>
            <a:rPr lang="ru-RU" i="1" dirty="0" err="1" smtClean="0"/>
            <a:t>қатысушы</a:t>
          </a:r>
          <a:r>
            <a:rPr lang="ru-RU" i="1" dirty="0" smtClean="0"/>
            <a:t>. </a:t>
          </a:r>
          <a:r>
            <a:rPr lang="ru-RU" i="1" dirty="0" err="1" smtClean="0"/>
            <a:t>Компаниялардың</a:t>
          </a:r>
          <a:r>
            <a:rPr lang="ru-RU" i="1" dirty="0" smtClean="0"/>
            <a:t> </a:t>
          </a:r>
          <a:r>
            <a:rPr lang="ru-RU" i="1" dirty="0" err="1" smtClean="0"/>
            <a:t>басшылығымен</a:t>
          </a:r>
          <a:r>
            <a:rPr lang="ru-RU" i="1" dirty="0" smtClean="0"/>
            <a:t> </a:t>
          </a:r>
          <a:r>
            <a:rPr lang="ru-RU" i="1" dirty="0" err="1" smtClean="0"/>
            <a:t>бірге</a:t>
          </a:r>
          <a:r>
            <a:rPr lang="ru-RU" i="1" dirty="0" smtClean="0"/>
            <a:t> </a:t>
          </a:r>
          <a:r>
            <a:rPr lang="ru-RU" i="1" dirty="0" err="1" smtClean="0"/>
            <a:t>андеррайтерлер</a:t>
          </a:r>
          <a:r>
            <a:rPr lang="ru-RU" i="1" dirty="0" smtClean="0"/>
            <a:t> </a:t>
          </a:r>
          <a:r>
            <a:rPr lang="ru-RU" i="1" dirty="0" err="1" smtClean="0"/>
            <a:t>жаңа</a:t>
          </a:r>
          <a:r>
            <a:rPr lang="ru-RU" i="1" dirty="0" smtClean="0"/>
            <a:t> </a:t>
          </a:r>
          <a:r>
            <a:rPr lang="ru-RU" i="1" dirty="0" err="1" smtClean="0"/>
            <a:t>шығарылымды</a:t>
          </a:r>
          <a:r>
            <a:rPr lang="ru-RU" i="1" dirty="0" smtClean="0"/>
            <a:t>  </a:t>
          </a:r>
          <a:r>
            <a:rPr lang="ru-RU" i="1" dirty="0" err="1" smtClean="0"/>
            <a:t>тіркеуге</a:t>
          </a:r>
          <a:r>
            <a:rPr lang="ru-RU" i="1" dirty="0" smtClean="0"/>
            <a:t> </a:t>
          </a:r>
          <a:r>
            <a:rPr lang="ru-RU" i="1" dirty="0" err="1" smtClean="0"/>
            <a:t>әзірлік</a:t>
          </a:r>
          <a:r>
            <a:rPr lang="ru-RU" i="1" dirty="0" smtClean="0"/>
            <a:t> </a:t>
          </a:r>
          <a:r>
            <a:rPr lang="ru-RU" i="1" dirty="0" err="1" smtClean="0"/>
            <a:t>жүргізеді</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нарығында</a:t>
          </a:r>
          <a:r>
            <a:rPr lang="ru-RU" i="1" dirty="0" smtClean="0"/>
            <a:t> </a:t>
          </a:r>
          <a:r>
            <a:rPr lang="ru-RU" i="1" dirty="0" err="1" smtClean="0"/>
            <a:t>оларды</a:t>
          </a:r>
          <a:r>
            <a:rPr lang="ru-RU" i="1" dirty="0" smtClean="0"/>
            <a:t> </a:t>
          </a:r>
          <a:r>
            <a:rPr lang="ru-RU" i="1" dirty="0" err="1" smtClean="0"/>
            <a:t>жүзеге</a:t>
          </a:r>
          <a:r>
            <a:rPr lang="ru-RU" i="1" dirty="0" smtClean="0"/>
            <a:t> </a:t>
          </a:r>
          <a:r>
            <a:rPr lang="ru-RU" i="1" dirty="0" err="1" smtClean="0"/>
            <a:t>асыру</a:t>
          </a:r>
          <a:r>
            <a:rPr lang="ru-RU" i="1" dirty="0" smtClean="0"/>
            <a:t> </a:t>
          </a:r>
          <a:r>
            <a:rPr lang="ru-RU" i="1" dirty="0" err="1" smtClean="0"/>
            <a:t>кезінде</a:t>
          </a:r>
          <a:r>
            <a:rPr lang="ru-RU" i="1" dirty="0" smtClean="0"/>
            <a:t> </a:t>
          </a:r>
          <a:r>
            <a:rPr lang="ru-RU" i="1" dirty="0" err="1" smtClean="0"/>
            <a:t>эмитенттің</a:t>
          </a:r>
          <a:r>
            <a:rPr lang="ru-RU" i="1" dirty="0" smtClean="0"/>
            <a:t> </a:t>
          </a:r>
          <a:r>
            <a:rPr lang="ru-RU" i="1" dirty="0" err="1" smtClean="0"/>
            <a:t>мүдделерін</a:t>
          </a:r>
          <a:r>
            <a:rPr lang="ru-RU" i="1" dirty="0" smtClean="0"/>
            <a:t> </a:t>
          </a:r>
          <a:r>
            <a:rPr lang="ru-RU" i="1" dirty="0" err="1" smtClean="0"/>
            <a:t>білдіреді</a:t>
          </a:r>
          <a:r>
            <a:rPr lang="ru-RU" i="1" dirty="0" smtClean="0"/>
            <a:t>.</a:t>
          </a:r>
          <a:endParaRPr lang="ru-RU" i="1" dirty="0"/>
        </a:p>
      </dgm:t>
    </dgm:pt>
    <dgm:pt modelId="{14B8A1B7-28A4-4134-B7A0-F9A9A42F2195}" type="parTrans" cxnId="{0DADD793-8638-475E-BEBF-9C5ABB089D09}">
      <dgm:prSet/>
      <dgm:spPr/>
      <dgm:t>
        <a:bodyPr/>
        <a:lstStyle/>
        <a:p>
          <a:endParaRPr lang="ru-RU"/>
        </a:p>
      </dgm:t>
    </dgm:pt>
    <dgm:pt modelId="{18AA1CEB-0227-4954-A217-B97CA1E7E958}" type="sibTrans" cxnId="{0DADD793-8638-475E-BEBF-9C5ABB089D09}">
      <dgm:prSet/>
      <dgm:spPr/>
      <dgm:t>
        <a:bodyPr/>
        <a:lstStyle/>
        <a:p>
          <a:endParaRPr lang="ru-RU"/>
        </a:p>
      </dgm:t>
    </dgm:pt>
    <dgm:pt modelId="{C63261DB-7F80-4389-B091-FA2CD3188CCF}">
      <dgm:prSet/>
      <dgm:spPr/>
      <dgm:t>
        <a:bodyPr/>
        <a:lstStyle/>
        <a:p>
          <a:pPr rtl="0"/>
          <a:r>
            <a:rPr lang="ru-RU" i="1" dirty="0" err="1" smtClean="0">
              <a:solidFill>
                <a:schemeClr val="accent5">
                  <a:lumMod val="50000"/>
                </a:schemeClr>
              </a:solidFill>
            </a:rPr>
            <a:t>Джобберлер</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нарығындағы</a:t>
          </a:r>
          <a:r>
            <a:rPr lang="ru-RU" i="1" dirty="0" smtClean="0"/>
            <a:t> </a:t>
          </a:r>
          <a:r>
            <a:rPr lang="ru-RU" i="1" dirty="0" err="1" smtClean="0"/>
            <a:t>конъюктура</a:t>
          </a:r>
          <a:r>
            <a:rPr lang="ru-RU" i="1" dirty="0" smtClean="0"/>
            <a:t> </a:t>
          </a:r>
          <a:r>
            <a:rPr lang="ru-RU" i="1" dirty="0" err="1" smtClean="0"/>
            <a:t>мәселелері</a:t>
          </a:r>
          <a:r>
            <a:rPr lang="ru-RU" i="1" dirty="0" smtClean="0"/>
            <a:t> </a:t>
          </a:r>
          <a:r>
            <a:rPr lang="ru-RU" i="1" dirty="0" err="1" smtClean="0"/>
            <a:t>жөнінен</a:t>
          </a:r>
          <a:r>
            <a:rPr lang="ru-RU" i="1" dirty="0" smtClean="0"/>
            <a:t> </a:t>
          </a:r>
          <a:r>
            <a:rPr lang="ru-RU" i="1" dirty="0" err="1" smtClean="0"/>
            <a:t>кеңес</a:t>
          </a:r>
          <a:r>
            <a:rPr lang="ru-RU" i="1" dirty="0" smtClean="0"/>
            <a:t> </a:t>
          </a:r>
          <a:r>
            <a:rPr lang="ru-RU" i="1" dirty="0" err="1" smtClean="0"/>
            <a:t>берушілер</a:t>
          </a:r>
          <a:r>
            <a:rPr lang="ru-RU" i="1" dirty="0" smtClean="0"/>
            <a:t>. </a:t>
          </a:r>
          <a:r>
            <a:rPr lang="ru-RU" i="1" dirty="0" err="1" smtClean="0"/>
            <a:t>Олардың</a:t>
          </a:r>
          <a:r>
            <a:rPr lang="ru-RU" i="1" dirty="0" smtClean="0"/>
            <a:t> </a:t>
          </a:r>
          <a:r>
            <a:rPr lang="ru-RU" i="1" dirty="0" err="1" smtClean="0"/>
            <a:t>іс-әрекеттері</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нарығының</a:t>
          </a:r>
          <a:r>
            <a:rPr lang="ru-RU" i="1" dirty="0" smtClean="0"/>
            <a:t> </a:t>
          </a:r>
          <a:r>
            <a:rPr lang="ru-RU" i="1" dirty="0" err="1" smtClean="0"/>
            <a:t>құрылымы</a:t>
          </a:r>
          <a:r>
            <a:rPr lang="ru-RU" i="1" dirty="0" smtClean="0"/>
            <a:t> </a:t>
          </a:r>
          <a:r>
            <a:rPr lang="ru-RU" i="1" dirty="0" err="1" smtClean="0"/>
            <a:t>кең</a:t>
          </a:r>
          <a:r>
            <a:rPr lang="ru-RU" i="1" dirty="0" smtClean="0"/>
            <a:t> </a:t>
          </a:r>
          <a:r>
            <a:rPr lang="ru-RU" i="1" dirty="0" err="1" smtClean="0"/>
            <a:t>көлемде</a:t>
          </a:r>
          <a:r>
            <a:rPr lang="ru-RU" i="1" dirty="0" smtClean="0"/>
            <a:t> </a:t>
          </a:r>
          <a:r>
            <a:rPr lang="ru-RU" i="1" dirty="0" err="1" smtClean="0"/>
            <a:t>өрістеп</a:t>
          </a:r>
          <a:r>
            <a:rPr lang="ru-RU" i="1" dirty="0" smtClean="0"/>
            <a:t> </a:t>
          </a:r>
          <a:r>
            <a:rPr lang="ru-RU" i="1" dirty="0" err="1" smtClean="0"/>
            <a:t>және</a:t>
          </a:r>
          <a:r>
            <a:rPr lang="ru-RU" i="1" dirty="0" smtClean="0"/>
            <a:t> </a:t>
          </a:r>
          <a:r>
            <a:rPr lang="ru-RU" i="1" dirty="0" err="1" smtClean="0"/>
            <a:t>үнемі</a:t>
          </a:r>
          <a:r>
            <a:rPr lang="ru-RU" i="1" dirty="0" smtClean="0"/>
            <a:t> </a:t>
          </a:r>
          <a:r>
            <a:rPr lang="ru-RU" i="1" dirty="0" err="1" smtClean="0"/>
            <a:t>өзгеріп</a:t>
          </a:r>
          <a:r>
            <a:rPr lang="ru-RU" i="1" dirty="0" smtClean="0"/>
            <a:t> </a:t>
          </a:r>
          <a:r>
            <a:rPr lang="ru-RU" i="1" dirty="0" err="1" smtClean="0"/>
            <a:t>отырғанда</a:t>
          </a:r>
          <a:r>
            <a:rPr lang="ru-RU" i="1" dirty="0" smtClean="0"/>
            <a:t> </a:t>
          </a:r>
          <a:r>
            <a:rPr lang="ru-RU" i="1" dirty="0" err="1" smtClean="0"/>
            <a:t>қажет</a:t>
          </a:r>
          <a:r>
            <a:rPr lang="ru-RU" i="1" dirty="0" smtClean="0"/>
            <a:t>. </a:t>
          </a:r>
          <a:r>
            <a:rPr lang="ru-RU" i="1" dirty="0" err="1" smtClean="0"/>
            <a:t>Джобберлер</a:t>
          </a:r>
          <a:r>
            <a:rPr lang="ru-RU" i="1" dirty="0" smtClean="0"/>
            <a:t> тек </a:t>
          </a:r>
          <a:r>
            <a:rPr lang="ru-RU" i="1" dirty="0" err="1" smtClean="0"/>
            <a:t>бір</a:t>
          </a:r>
          <a:r>
            <a:rPr lang="ru-RU" i="1" dirty="0" smtClean="0"/>
            <a:t> </a:t>
          </a:r>
          <a:r>
            <a:rPr lang="ru-RU" i="1" dirty="0" err="1" smtClean="0"/>
            <a:t>жолы</a:t>
          </a:r>
          <a:r>
            <a:rPr lang="ru-RU" i="1" dirty="0" smtClean="0"/>
            <a:t> </a:t>
          </a:r>
          <a:r>
            <a:rPr lang="ru-RU" i="1" dirty="0" err="1" smtClean="0"/>
            <a:t>кеңес</a:t>
          </a:r>
          <a:r>
            <a:rPr lang="ru-RU" i="1" dirty="0" smtClean="0"/>
            <a:t> </a:t>
          </a:r>
          <a:r>
            <a:rPr lang="ru-RU" i="1" dirty="0" err="1" smtClean="0"/>
            <a:t>беріп</a:t>
          </a:r>
          <a:r>
            <a:rPr lang="ru-RU" i="1" dirty="0" smtClean="0"/>
            <a:t> </a:t>
          </a:r>
          <a:r>
            <a:rPr lang="ru-RU" i="1" dirty="0" err="1" smtClean="0"/>
            <a:t>қана</a:t>
          </a:r>
          <a:r>
            <a:rPr lang="ru-RU" i="1" dirty="0" smtClean="0"/>
            <a:t> </a:t>
          </a:r>
          <a:r>
            <a:rPr lang="ru-RU" i="1" dirty="0" err="1" smtClean="0"/>
            <a:t>қоймай</a:t>
          </a:r>
          <a:r>
            <a:rPr lang="ru-RU" i="1" dirty="0" smtClean="0"/>
            <a:t>, </a:t>
          </a:r>
          <a:r>
            <a:rPr lang="ru-RU" i="1" dirty="0" err="1" smtClean="0"/>
            <a:t>күрделі</a:t>
          </a:r>
          <a:r>
            <a:rPr lang="ru-RU" i="1" dirty="0" smtClean="0"/>
            <a:t> </a:t>
          </a:r>
          <a:r>
            <a:rPr lang="ru-RU" i="1" dirty="0" err="1" smtClean="0"/>
            <a:t>мәселелерді</a:t>
          </a:r>
          <a:r>
            <a:rPr lang="ru-RU" i="1" dirty="0" smtClean="0"/>
            <a:t> </a:t>
          </a:r>
          <a:r>
            <a:rPr lang="ru-RU" i="1" dirty="0" err="1" smtClean="0"/>
            <a:t>шешуге</a:t>
          </a:r>
          <a:r>
            <a:rPr lang="ru-RU" i="1" dirty="0" smtClean="0"/>
            <a:t> </a:t>
          </a:r>
          <a:r>
            <a:rPr lang="ru-RU" i="1" dirty="0" err="1" smtClean="0"/>
            <a:t>көмектеседі</a:t>
          </a:r>
          <a:r>
            <a:rPr lang="ru-RU" i="1" dirty="0" smtClean="0"/>
            <a:t>. </a:t>
          </a:r>
          <a:r>
            <a:rPr lang="ru-RU" i="1" dirty="0" err="1" smtClean="0"/>
            <a:t>Мысалы</a:t>
          </a:r>
          <a:r>
            <a:rPr lang="ru-RU" i="1" dirty="0" smtClean="0"/>
            <a:t>, </a:t>
          </a:r>
          <a:r>
            <a:rPr lang="ru-RU" i="1" dirty="0" err="1" smtClean="0"/>
            <a:t>банктердің</a:t>
          </a:r>
          <a:r>
            <a:rPr lang="ru-RU" i="1" dirty="0" smtClean="0"/>
            <a:t>, </a:t>
          </a:r>
          <a:r>
            <a:rPr lang="ru-RU" i="1" dirty="0" err="1" smtClean="0"/>
            <a:t>өндіріс</a:t>
          </a:r>
          <a:r>
            <a:rPr lang="ru-RU" i="1" dirty="0" smtClean="0"/>
            <a:t> </a:t>
          </a:r>
          <a:r>
            <a:rPr lang="ru-RU" i="1" dirty="0" err="1" smtClean="0"/>
            <a:t>кәсіпорындардың</a:t>
          </a:r>
          <a:r>
            <a:rPr lang="ru-RU" i="1" dirty="0" smtClean="0"/>
            <a:t>, </a:t>
          </a:r>
          <a:r>
            <a:rPr lang="ru-RU" i="1" dirty="0" err="1" smtClean="0"/>
            <a:t>инвестициялық</a:t>
          </a:r>
          <a:r>
            <a:rPr lang="ru-RU" i="1" dirty="0" smtClean="0"/>
            <a:t> </a:t>
          </a:r>
          <a:r>
            <a:rPr lang="ru-RU" i="1" dirty="0" err="1" smtClean="0"/>
            <a:t>қорлардың</a:t>
          </a:r>
          <a:r>
            <a:rPr lang="ru-RU" i="1" dirty="0" smtClean="0"/>
            <a:t> шығарған </a:t>
          </a:r>
          <a:r>
            <a:rPr lang="ru-RU" i="1" dirty="0" err="1" smtClean="0"/>
            <a:t>акцияларының</a:t>
          </a:r>
          <a:r>
            <a:rPr lang="ru-RU" i="1" dirty="0" smtClean="0"/>
            <a:t> </a:t>
          </a:r>
          <a:r>
            <a:rPr lang="ru-RU" i="1" dirty="0" err="1" smtClean="0"/>
            <a:t>курсының</a:t>
          </a:r>
          <a:r>
            <a:rPr lang="ru-RU" i="1" dirty="0" smtClean="0"/>
            <a:t> </a:t>
          </a:r>
          <a:r>
            <a:rPr lang="ru-RU" i="1" dirty="0" err="1" smtClean="0"/>
            <a:t>келешекте</a:t>
          </a:r>
          <a:r>
            <a:rPr lang="ru-RU" i="1" dirty="0" smtClean="0"/>
            <a:t> </a:t>
          </a:r>
          <a:r>
            <a:rPr lang="ru-RU" i="1" dirty="0" err="1" smtClean="0"/>
            <a:t>өзгеруін</a:t>
          </a:r>
          <a:r>
            <a:rPr lang="ru-RU" i="1" dirty="0" smtClean="0"/>
            <a:t> </a:t>
          </a:r>
          <a:r>
            <a:rPr lang="ru-RU" i="1" dirty="0" err="1" smtClean="0"/>
            <a:t>бақылайды</a:t>
          </a:r>
          <a:r>
            <a:rPr lang="ru-RU" i="1" dirty="0" smtClean="0"/>
            <a:t>. </a:t>
          </a:r>
          <a:r>
            <a:rPr lang="ru-RU" i="1" dirty="0" err="1" smtClean="0"/>
            <a:t>Ол</a:t>
          </a:r>
          <a:r>
            <a:rPr lang="ru-RU" i="1" dirty="0" smtClean="0"/>
            <a:t> </a:t>
          </a:r>
          <a:r>
            <a:rPr lang="ru-RU" i="1" dirty="0" err="1" smtClean="0"/>
            <a:t>үшін</a:t>
          </a:r>
          <a:r>
            <a:rPr lang="ru-RU" i="1" dirty="0" smtClean="0"/>
            <a:t> </a:t>
          </a:r>
          <a:r>
            <a:rPr lang="ru-RU" i="1" dirty="0" err="1" smtClean="0"/>
            <a:t>олар</a:t>
          </a:r>
          <a:r>
            <a:rPr lang="ru-RU" i="1" dirty="0" smtClean="0"/>
            <a:t> </a:t>
          </a:r>
          <a:r>
            <a:rPr lang="ru-RU" i="1" dirty="0" err="1" smtClean="0"/>
            <a:t>уақытша</a:t>
          </a:r>
          <a:r>
            <a:rPr lang="ru-RU" i="1" dirty="0" smtClean="0"/>
            <a:t> </a:t>
          </a:r>
          <a:r>
            <a:rPr lang="ru-RU" i="1" dirty="0" err="1" smtClean="0"/>
            <a:t>қызмет</a:t>
          </a:r>
          <a:r>
            <a:rPr lang="ru-RU" i="1" dirty="0" smtClean="0"/>
            <a:t> </a:t>
          </a:r>
          <a:r>
            <a:rPr lang="ru-RU" i="1" dirty="0" err="1" smtClean="0"/>
            <a:t>істейтін</a:t>
          </a:r>
          <a:r>
            <a:rPr lang="ru-RU" i="1" dirty="0" smtClean="0"/>
            <a:t> </a:t>
          </a:r>
          <a:r>
            <a:rPr lang="ru-RU" i="1" dirty="0" err="1" smtClean="0"/>
            <a:t>зерттеу</a:t>
          </a:r>
          <a:r>
            <a:rPr lang="ru-RU" i="1" dirty="0" smtClean="0"/>
            <a:t> </a:t>
          </a:r>
          <a:r>
            <a:rPr lang="ru-RU" i="1" dirty="0" err="1" smtClean="0"/>
            <a:t>ұжымдарын</a:t>
          </a:r>
          <a:r>
            <a:rPr lang="ru-RU" i="1" dirty="0" smtClean="0"/>
            <a:t> </a:t>
          </a:r>
          <a:r>
            <a:rPr lang="ru-RU" i="1" dirty="0" err="1" smtClean="0"/>
            <a:t>құрады</a:t>
          </a:r>
          <a:r>
            <a:rPr lang="ru-RU" i="1" dirty="0" smtClean="0"/>
            <a:t>. </a:t>
          </a:r>
          <a:r>
            <a:rPr lang="ru-RU" i="1" dirty="0" err="1" smtClean="0"/>
            <a:t>Джобберлер</a:t>
          </a:r>
          <a:r>
            <a:rPr lang="ru-RU" i="1" dirty="0" smtClean="0"/>
            <a:t> </a:t>
          </a:r>
          <a:r>
            <a:rPr lang="ru-RU" i="1" dirty="0" err="1" smtClean="0"/>
            <a:t>бағалы</a:t>
          </a:r>
          <a:r>
            <a:rPr lang="ru-RU" i="1" dirty="0" smtClean="0"/>
            <a:t> </a:t>
          </a:r>
          <a:r>
            <a:rPr lang="ru-RU" i="1" dirty="0" err="1" smtClean="0"/>
            <a:t>қағаздардың</a:t>
          </a:r>
          <a:r>
            <a:rPr lang="ru-RU" i="1" dirty="0" smtClean="0"/>
            <a:t> </a:t>
          </a:r>
          <a:r>
            <a:rPr lang="ru-RU" i="1" dirty="0" err="1" smtClean="0"/>
            <a:t>кейбір</a:t>
          </a:r>
          <a:r>
            <a:rPr lang="ru-RU" i="1" dirty="0" smtClean="0"/>
            <a:t> </a:t>
          </a:r>
          <a:r>
            <a:rPr lang="ru-RU" i="1" dirty="0" err="1" smtClean="0"/>
            <a:t>түрлеріне</a:t>
          </a:r>
          <a:r>
            <a:rPr lang="ru-RU" i="1" dirty="0" smtClean="0"/>
            <a:t> </a:t>
          </a:r>
          <a:r>
            <a:rPr lang="ru-RU" i="1" dirty="0" err="1" smtClean="0"/>
            <a:t>ғана</a:t>
          </a:r>
          <a:r>
            <a:rPr lang="ru-RU" i="1" dirty="0" smtClean="0"/>
            <a:t> </a:t>
          </a:r>
          <a:r>
            <a:rPr lang="ru-RU" i="1" dirty="0" err="1" smtClean="0"/>
            <a:t>маманданатын</a:t>
          </a:r>
          <a:r>
            <a:rPr lang="ru-RU" i="1" dirty="0" smtClean="0"/>
            <a:t> </a:t>
          </a:r>
          <a:r>
            <a:rPr lang="ru-RU" i="1" dirty="0" err="1" smtClean="0"/>
            <a:t>болғандықтан</a:t>
          </a:r>
          <a:r>
            <a:rPr lang="ru-RU" i="1" dirty="0" smtClean="0"/>
            <a:t> </a:t>
          </a:r>
          <a:r>
            <a:rPr lang="ru-RU" i="1" dirty="0" err="1" smtClean="0"/>
            <a:t>оларды</a:t>
          </a:r>
          <a:r>
            <a:rPr lang="ru-RU" i="1" dirty="0" smtClean="0"/>
            <a:t> </a:t>
          </a:r>
          <a:r>
            <a:rPr lang="ru-RU" i="1" dirty="0" err="1" smtClean="0"/>
            <a:t>кең</a:t>
          </a:r>
          <a:r>
            <a:rPr lang="ru-RU" i="1" dirty="0" smtClean="0"/>
            <a:t> </a:t>
          </a:r>
          <a:r>
            <a:rPr lang="ru-RU" i="1" dirty="0" err="1" smtClean="0"/>
            <a:t>көлемде</a:t>
          </a:r>
          <a:r>
            <a:rPr lang="ru-RU" i="1" dirty="0" smtClean="0"/>
            <a:t> </a:t>
          </a:r>
          <a:r>
            <a:rPr lang="ru-RU" i="1" dirty="0" err="1" smtClean="0"/>
            <a:t>жүргізілетін</a:t>
          </a:r>
          <a:r>
            <a:rPr lang="ru-RU" i="1" dirty="0" smtClean="0"/>
            <a:t> </a:t>
          </a:r>
          <a:r>
            <a:rPr lang="ru-RU" i="1" dirty="0" err="1" smtClean="0"/>
            <a:t>операцияларға</a:t>
          </a:r>
          <a:r>
            <a:rPr lang="ru-RU" i="1" dirty="0" smtClean="0"/>
            <a:t> </a:t>
          </a:r>
          <a:r>
            <a:rPr lang="ru-RU" i="1" dirty="0" err="1" smtClean="0"/>
            <a:t>брокерлер</a:t>
          </a:r>
          <a:r>
            <a:rPr lang="ru-RU" i="1" dirty="0" smtClean="0"/>
            <a:t> мен </a:t>
          </a:r>
          <a:r>
            <a:rPr lang="ru-RU" i="1" dirty="0" err="1" smtClean="0"/>
            <a:t>дилерлер</a:t>
          </a:r>
          <a:r>
            <a:rPr lang="ru-RU" i="1" dirty="0" smtClean="0"/>
            <a:t> </a:t>
          </a:r>
          <a:r>
            <a:rPr lang="ru-RU" i="1" dirty="0" err="1" smtClean="0"/>
            <a:t>пайдаланады</a:t>
          </a:r>
          <a:r>
            <a:rPr lang="ru-RU" i="1" dirty="0" smtClean="0"/>
            <a:t>. </a:t>
          </a:r>
          <a:r>
            <a:rPr lang="ru-RU" i="1" dirty="0" err="1" smtClean="0"/>
            <a:t>Джобберлердің</a:t>
          </a:r>
          <a:r>
            <a:rPr lang="ru-RU" i="1" dirty="0" smtClean="0"/>
            <a:t> </a:t>
          </a:r>
          <a:r>
            <a:rPr lang="ru-RU" i="1" dirty="0" err="1" smtClean="0"/>
            <a:t>қызметі</a:t>
          </a:r>
          <a:r>
            <a:rPr lang="ru-RU" i="1" dirty="0" smtClean="0"/>
            <a:t> </a:t>
          </a:r>
          <a:r>
            <a:rPr lang="ru-RU" i="1" dirty="0" err="1" smtClean="0"/>
            <a:t>өте</a:t>
          </a:r>
          <a:r>
            <a:rPr lang="ru-RU" i="1" dirty="0" smtClean="0"/>
            <a:t> </a:t>
          </a:r>
          <a:r>
            <a:rPr lang="ru-RU" i="1" dirty="0" err="1" smtClean="0"/>
            <a:t>жоғары</a:t>
          </a:r>
          <a:r>
            <a:rPr lang="ru-RU" i="1" dirty="0" smtClean="0"/>
            <a:t> </a:t>
          </a:r>
          <a:r>
            <a:rPr lang="ru-RU" i="1" dirty="0" err="1" smtClean="0"/>
            <a:t>бағаланады</a:t>
          </a:r>
          <a:r>
            <a:rPr lang="ru-RU" i="1" dirty="0" smtClean="0"/>
            <a:t>. </a:t>
          </a:r>
          <a:endParaRPr lang="ru-RU" i="1" dirty="0"/>
        </a:p>
      </dgm:t>
    </dgm:pt>
    <dgm:pt modelId="{085AB40B-C8D0-49B8-B193-917B9A550080}" type="parTrans" cxnId="{94BE5BA1-08A1-4F37-AEDC-0889F2F181C6}">
      <dgm:prSet/>
      <dgm:spPr/>
      <dgm:t>
        <a:bodyPr/>
        <a:lstStyle/>
        <a:p>
          <a:endParaRPr lang="ru-RU"/>
        </a:p>
      </dgm:t>
    </dgm:pt>
    <dgm:pt modelId="{6DE9B39F-C0C2-474C-A2D6-D4AF0AFC1152}" type="sibTrans" cxnId="{94BE5BA1-08A1-4F37-AEDC-0889F2F181C6}">
      <dgm:prSet/>
      <dgm:spPr/>
      <dgm:t>
        <a:bodyPr/>
        <a:lstStyle/>
        <a:p>
          <a:endParaRPr lang="ru-RU"/>
        </a:p>
      </dgm:t>
    </dgm:pt>
    <dgm:pt modelId="{A53F0480-EEB4-4013-9A54-E47CE23F116E}">
      <dgm:prSet/>
      <dgm:spPr/>
      <dgm:t>
        <a:bodyPr/>
        <a:lstStyle/>
        <a:p>
          <a:pPr rtl="0"/>
          <a:r>
            <a:rPr lang="ru-RU" i="1" dirty="0" smtClean="0">
              <a:solidFill>
                <a:schemeClr val="accent5">
                  <a:lumMod val="50000"/>
                </a:schemeClr>
              </a:solidFill>
            </a:rPr>
            <a:t>Дилер</a:t>
          </a:r>
          <a:r>
            <a:rPr lang="ru-RU" i="1" dirty="0" smtClean="0"/>
            <a:t> – </a:t>
          </a:r>
          <a:r>
            <a:rPr lang="ru-RU" i="1" dirty="0" err="1" smtClean="0"/>
            <a:t>бағалы</a:t>
          </a:r>
          <a:r>
            <a:rPr lang="ru-RU" i="1" dirty="0" smtClean="0"/>
            <a:t> </a:t>
          </a:r>
          <a:r>
            <a:rPr lang="ru-RU" i="1" dirty="0" err="1" smtClean="0"/>
            <a:t>қағаздар</a:t>
          </a:r>
          <a:r>
            <a:rPr lang="ru-RU" i="1" dirty="0" smtClean="0"/>
            <a:t> </a:t>
          </a:r>
          <a:r>
            <a:rPr lang="ru-RU" i="1" dirty="0" err="1" smtClean="0"/>
            <a:t>рыногының</a:t>
          </a:r>
          <a:r>
            <a:rPr lang="ru-RU" i="1" dirty="0" smtClean="0"/>
            <a:t> </a:t>
          </a:r>
          <a:r>
            <a:rPr lang="ru-RU" i="1" dirty="0" err="1" smtClean="0"/>
            <a:t>ұйымдастырылған</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рыногында</a:t>
          </a:r>
          <a:r>
            <a:rPr lang="ru-RU" i="1" dirty="0" smtClean="0"/>
            <a:t> </a:t>
          </a:r>
          <a:r>
            <a:rPr lang="ru-RU" i="1" dirty="0" err="1" smtClean="0"/>
            <a:t>баға</a:t>
          </a:r>
          <a:r>
            <a:rPr lang="ru-RU" i="1" dirty="0" smtClean="0"/>
            <a:t> </a:t>
          </a:r>
          <a:r>
            <a:rPr lang="ru-RU" i="1" dirty="0" err="1" smtClean="0"/>
            <a:t>белгілеуді</a:t>
          </a:r>
          <a:r>
            <a:rPr lang="ru-RU" i="1" dirty="0" smtClean="0"/>
            <a:t> </a:t>
          </a:r>
          <a:r>
            <a:rPr lang="ru-RU" i="1" dirty="0" err="1" smtClean="0"/>
            <a:t>ұсыну</a:t>
          </a:r>
          <a:r>
            <a:rPr lang="ru-RU" i="1" dirty="0" smtClean="0"/>
            <a:t> </a:t>
          </a:r>
          <a:r>
            <a:rPr lang="ru-RU" i="1" dirty="0" err="1" smtClean="0"/>
            <a:t>және</a:t>
          </a:r>
          <a:r>
            <a:rPr lang="ru-RU" i="1" dirty="0" smtClean="0"/>
            <a:t>  </a:t>
          </a:r>
          <a:r>
            <a:rPr lang="ru-RU" i="1" dirty="0" err="1" smtClean="0"/>
            <a:t>оларды</a:t>
          </a:r>
          <a:r>
            <a:rPr lang="ru-RU" i="1" dirty="0" smtClean="0"/>
            <a:t> </a:t>
          </a:r>
          <a:r>
            <a:rPr lang="ru-RU" i="1" dirty="0" err="1" smtClean="0"/>
            <a:t>бұқаралық</a:t>
          </a:r>
          <a:r>
            <a:rPr lang="ru-RU" i="1" dirty="0" smtClean="0"/>
            <a:t>  </a:t>
          </a:r>
          <a:r>
            <a:rPr lang="ru-RU" i="1" dirty="0" err="1" smtClean="0"/>
            <a:t>ақпарат</a:t>
          </a:r>
          <a:r>
            <a:rPr lang="ru-RU" i="1" dirty="0" smtClean="0"/>
            <a:t>   </a:t>
          </a:r>
          <a:r>
            <a:rPr lang="ru-RU" i="1" dirty="0" err="1" smtClean="0"/>
            <a:t>құралда</a:t>
          </a:r>
          <a:r>
            <a:rPr lang="ru-RU" i="1" dirty="0" smtClean="0"/>
            <a:t> рында </a:t>
          </a:r>
          <a:r>
            <a:rPr lang="ru-RU" i="1" dirty="0" err="1" smtClean="0"/>
            <a:t>жариялау</a:t>
          </a:r>
          <a:r>
            <a:rPr lang="ru-RU" i="1" dirty="0" smtClean="0"/>
            <a:t> </a:t>
          </a:r>
          <a:r>
            <a:rPr lang="ru-RU" i="1" dirty="0" err="1" smtClean="0"/>
            <a:t>арқылы</a:t>
          </a:r>
          <a:r>
            <a:rPr lang="ru-RU" i="1" dirty="0" smtClean="0"/>
            <a:t> </a:t>
          </a:r>
          <a:r>
            <a:rPr lang="ru-RU" i="1" dirty="0" err="1" smtClean="0"/>
            <a:t>өз</a:t>
          </a:r>
          <a:r>
            <a:rPr lang="ru-RU" i="1" dirty="0" smtClean="0"/>
            <a:t> </a:t>
          </a:r>
          <a:r>
            <a:rPr lang="ru-RU" i="1" dirty="0" err="1" smtClean="0"/>
            <a:t>мүдделерін</a:t>
          </a:r>
          <a:r>
            <a:rPr lang="ru-RU" i="1" dirty="0" smtClean="0"/>
            <a:t> </a:t>
          </a:r>
          <a:r>
            <a:rPr lang="ru-RU" i="1" dirty="0" err="1" smtClean="0"/>
            <a:t>көздеп</a:t>
          </a:r>
          <a:r>
            <a:rPr lang="ru-RU" i="1" dirty="0" smtClean="0"/>
            <a:t> </a:t>
          </a:r>
          <a:r>
            <a:rPr lang="ru-RU" i="1" dirty="0" err="1" smtClean="0"/>
            <a:t>және</a:t>
          </a:r>
          <a:r>
            <a:rPr lang="ru-RU" i="1" dirty="0" smtClean="0"/>
            <a:t> </a:t>
          </a:r>
          <a:r>
            <a:rPr lang="ru-RU" i="1" dirty="0" err="1" smtClean="0"/>
            <a:t>өзге</a:t>
          </a:r>
          <a:r>
            <a:rPr lang="ru-RU" i="1" dirty="0" smtClean="0"/>
            <a:t> де </a:t>
          </a:r>
          <a:r>
            <a:rPr lang="ru-RU" i="1" dirty="0" err="1" smtClean="0"/>
            <a:t>қаржы</a:t>
          </a:r>
          <a:r>
            <a:rPr lang="ru-RU" i="1" dirty="0" smtClean="0"/>
            <a:t> </a:t>
          </a:r>
          <a:r>
            <a:rPr lang="ru-RU" i="1" dirty="0" err="1" smtClean="0"/>
            <a:t>құралдары</a:t>
          </a:r>
          <a:r>
            <a:rPr lang="ru-RU" i="1" dirty="0" smtClean="0"/>
            <a:t> мен </a:t>
          </a:r>
          <a:r>
            <a:rPr lang="ru-RU" i="1" dirty="0" err="1" smtClean="0"/>
            <a:t>мәмілелер</a:t>
          </a:r>
          <a:r>
            <a:rPr lang="ru-RU" i="1" dirty="0" smtClean="0"/>
            <a:t> </a:t>
          </a:r>
          <a:r>
            <a:rPr lang="ru-RU" i="1" dirty="0" err="1" smtClean="0"/>
            <a:t>жасайтын</a:t>
          </a:r>
          <a:r>
            <a:rPr lang="ru-RU" i="1" dirty="0" smtClean="0"/>
            <a:t> </a:t>
          </a:r>
          <a:r>
            <a:rPr lang="ru-RU" i="1" dirty="0" err="1" smtClean="0"/>
            <a:t>кәсіби</a:t>
          </a:r>
          <a:r>
            <a:rPr lang="ru-RU" i="1" dirty="0" smtClean="0"/>
            <a:t> </a:t>
          </a:r>
          <a:r>
            <a:rPr lang="ru-RU" i="1" dirty="0" err="1" smtClean="0"/>
            <a:t>қатысушы.Олардың</a:t>
          </a:r>
          <a:r>
            <a:rPr lang="ru-RU" i="1" dirty="0" smtClean="0"/>
            <a:t> </a:t>
          </a:r>
          <a:r>
            <a:rPr lang="ru-RU" i="1" dirty="0" err="1" smtClean="0"/>
            <a:t>брокерлерден</a:t>
          </a:r>
          <a:r>
            <a:rPr lang="ru-RU" i="1" dirty="0" smtClean="0"/>
            <a:t> </a:t>
          </a:r>
          <a:r>
            <a:rPr lang="ru-RU" i="1" dirty="0" err="1" smtClean="0"/>
            <a:t>айыр</a:t>
          </a:r>
          <a:r>
            <a:rPr lang="ru-RU" i="1" dirty="0" smtClean="0"/>
            <a:t>- </a:t>
          </a:r>
          <a:r>
            <a:rPr lang="ru-RU" i="1" dirty="0" err="1" smtClean="0"/>
            <a:t>машылығы</a:t>
          </a:r>
          <a:r>
            <a:rPr lang="ru-RU" i="1" dirty="0" smtClean="0"/>
            <a:t> </a:t>
          </a:r>
          <a:r>
            <a:rPr lang="ru-RU" i="1" dirty="0" err="1" smtClean="0"/>
            <a:t>шарт</a:t>
          </a:r>
          <a:r>
            <a:rPr lang="ru-RU" i="1" dirty="0" smtClean="0"/>
            <a:t> </a:t>
          </a:r>
          <a:r>
            <a:rPr lang="ru-RU" i="1" dirty="0" err="1" smtClean="0"/>
            <a:t>жасасқанда</a:t>
          </a:r>
          <a:r>
            <a:rPr lang="ru-RU" i="1" dirty="0" smtClean="0"/>
            <a:t> </a:t>
          </a:r>
          <a:r>
            <a:rPr lang="ru-RU" i="1" dirty="0" err="1" smtClean="0"/>
            <a:t>өз</a:t>
          </a:r>
          <a:r>
            <a:rPr lang="ru-RU" i="1" dirty="0" smtClean="0"/>
            <a:t> </a:t>
          </a:r>
          <a:r>
            <a:rPr lang="ru-RU" i="1" dirty="0" err="1" smtClean="0"/>
            <a:t>капиталын</a:t>
          </a:r>
          <a:r>
            <a:rPr lang="ru-RU" i="1" dirty="0" smtClean="0"/>
            <a:t> </a:t>
          </a:r>
          <a:r>
            <a:rPr lang="ru-RU" i="1" dirty="0" err="1" smtClean="0"/>
            <a:t>жұмсайды</a:t>
          </a:r>
          <a:r>
            <a:rPr lang="ru-RU" i="1" dirty="0" smtClean="0"/>
            <a:t>. </a:t>
          </a:r>
          <a:endParaRPr lang="ru-RU" i="1" dirty="0"/>
        </a:p>
      </dgm:t>
    </dgm:pt>
    <dgm:pt modelId="{8B79D017-868A-48EC-9C5F-183DA264E23B}" type="parTrans" cxnId="{D729F8E7-B750-4D51-A919-CD0A2A7BBC12}">
      <dgm:prSet/>
      <dgm:spPr/>
      <dgm:t>
        <a:bodyPr/>
        <a:lstStyle/>
        <a:p>
          <a:endParaRPr lang="ru-RU"/>
        </a:p>
      </dgm:t>
    </dgm:pt>
    <dgm:pt modelId="{B7BE3346-09D6-4ED5-A9BD-E5E19C5C3108}" type="sibTrans" cxnId="{D729F8E7-B750-4D51-A919-CD0A2A7BBC12}">
      <dgm:prSet/>
      <dgm:spPr/>
      <dgm:t>
        <a:bodyPr/>
        <a:lstStyle/>
        <a:p>
          <a:endParaRPr lang="ru-RU"/>
        </a:p>
      </dgm:t>
    </dgm:pt>
    <dgm:pt modelId="{EF9054F0-D93F-443A-98E3-25871DF364E8}">
      <dgm:prSet/>
      <dgm:spPr/>
      <dgm:t>
        <a:bodyPr/>
        <a:lstStyle/>
        <a:p>
          <a:pPr rtl="0"/>
          <a:r>
            <a:rPr lang="ru-RU" i="1" dirty="0" err="1" smtClean="0"/>
            <a:t>Орталық</a:t>
          </a:r>
          <a:r>
            <a:rPr lang="ru-RU" i="1" dirty="0" smtClean="0"/>
            <a:t> </a:t>
          </a:r>
          <a:r>
            <a:rPr lang="ru-RU" i="1" dirty="0" err="1" smtClean="0"/>
            <a:t>депозиторийдың</a:t>
          </a:r>
          <a:r>
            <a:rPr lang="ru-RU" i="1" dirty="0" smtClean="0"/>
            <a:t> </a:t>
          </a:r>
          <a:r>
            <a:rPr lang="ru-RU" i="1" dirty="0" err="1" smtClean="0"/>
            <a:t>акциялары</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рыногының</a:t>
          </a:r>
          <a:r>
            <a:rPr lang="ru-RU" i="1" dirty="0" smtClean="0"/>
            <a:t> </a:t>
          </a:r>
          <a:r>
            <a:rPr lang="ru-RU" i="1" dirty="0" err="1" smtClean="0"/>
            <a:t>кәсіби</a:t>
          </a:r>
          <a:r>
            <a:rPr lang="ru-RU" i="1" dirty="0" smtClean="0"/>
            <a:t> </a:t>
          </a:r>
          <a:r>
            <a:rPr lang="ru-RU" i="1" dirty="0" err="1" smtClean="0"/>
            <a:t>қатысушылары</a:t>
          </a:r>
          <a:r>
            <a:rPr lang="ru-RU" i="1" dirty="0" smtClean="0"/>
            <a:t>, </a:t>
          </a:r>
          <a:r>
            <a:rPr lang="ru-RU" i="1" dirty="0" err="1" smtClean="0"/>
            <a:t>сауда-саттықты</a:t>
          </a:r>
          <a:r>
            <a:rPr lang="ru-RU" i="1" dirty="0" smtClean="0"/>
            <a:t> </a:t>
          </a:r>
          <a:r>
            <a:rPr lang="ru-RU" i="1" dirty="0" err="1" smtClean="0"/>
            <a:t>ұйымдастырушылар</a:t>
          </a:r>
          <a:r>
            <a:rPr lang="ru-RU" i="1" dirty="0" smtClean="0"/>
            <a:t> </a:t>
          </a:r>
          <a:r>
            <a:rPr lang="ru-RU" i="1" dirty="0" err="1" smtClean="0"/>
            <a:t>және</a:t>
          </a:r>
          <a:r>
            <a:rPr lang="ru-RU" i="1" dirty="0" smtClean="0"/>
            <a:t> </a:t>
          </a:r>
          <a:r>
            <a:rPr lang="ru-RU" i="1" dirty="0" err="1" smtClean="0"/>
            <a:t>халықаралық</a:t>
          </a:r>
          <a:r>
            <a:rPr lang="ru-RU" i="1" dirty="0" smtClean="0"/>
            <a:t> </a:t>
          </a:r>
          <a:r>
            <a:rPr lang="ru-RU" i="1" dirty="0" err="1" smtClean="0"/>
            <a:t>қаржы</a:t>
          </a:r>
          <a:r>
            <a:rPr lang="ru-RU" i="1" dirty="0" smtClean="0"/>
            <a:t> </a:t>
          </a:r>
          <a:r>
            <a:rPr lang="ru-RU" i="1" dirty="0" err="1" smtClean="0"/>
            <a:t>ұйымдары</a:t>
          </a:r>
          <a:r>
            <a:rPr lang="ru-RU" i="1" dirty="0" smtClean="0"/>
            <a:t> </a:t>
          </a:r>
          <a:r>
            <a:rPr lang="ru-RU" i="1" dirty="0" err="1" smtClean="0"/>
            <a:t>арасында</a:t>
          </a:r>
          <a:r>
            <a:rPr lang="ru-RU" i="1" dirty="0" smtClean="0"/>
            <a:t> </a:t>
          </a:r>
          <a:r>
            <a:rPr lang="ru-RU" i="1" dirty="0" err="1" smtClean="0"/>
            <a:t>орналастырылады</a:t>
          </a:r>
          <a:r>
            <a:rPr lang="ru-RU" i="1" dirty="0" smtClean="0"/>
            <a:t>. Бағалы </a:t>
          </a:r>
          <a:r>
            <a:rPr lang="ru-RU" i="1" dirty="0" err="1" smtClean="0"/>
            <a:t>қағаздар</a:t>
          </a:r>
          <a:r>
            <a:rPr lang="ru-RU" i="1" dirty="0" smtClean="0"/>
            <a:t> </a:t>
          </a:r>
          <a:r>
            <a:rPr lang="ru-RU" i="1" dirty="0" err="1" smtClean="0"/>
            <a:t>нарығының</a:t>
          </a:r>
          <a:r>
            <a:rPr lang="ru-RU" i="1" dirty="0" smtClean="0"/>
            <a:t> </a:t>
          </a:r>
          <a:r>
            <a:rPr lang="ru-RU" i="1" dirty="0" err="1" smtClean="0"/>
            <a:t>бағалы</a:t>
          </a:r>
          <a:r>
            <a:rPr lang="ru-RU" i="1" dirty="0" smtClean="0"/>
            <a:t> </a:t>
          </a:r>
          <a:r>
            <a:rPr lang="ru-RU" i="1" dirty="0" err="1" smtClean="0"/>
            <a:t>қағаздарды</a:t>
          </a:r>
          <a:r>
            <a:rPr lang="ru-RU" i="1" dirty="0" smtClean="0"/>
            <a:t> </a:t>
          </a:r>
          <a:r>
            <a:rPr lang="ru-RU" i="1" dirty="0" err="1" smtClean="0"/>
            <a:t>нақтылы</a:t>
          </a:r>
          <a:r>
            <a:rPr lang="ru-RU" i="1" dirty="0" smtClean="0"/>
            <a:t> </a:t>
          </a:r>
          <a:r>
            <a:rPr lang="ru-RU" i="1" dirty="0" err="1" smtClean="0"/>
            <a:t>ұстаушылар</a:t>
          </a:r>
          <a:r>
            <a:rPr lang="ru-RU" i="1" dirty="0" smtClean="0"/>
            <a:t> </a:t>
          </a:r>
          <a:r>
            <a:rPr lang="ru-RU" i="1" dirty="0" err="1" smtClean="0"/>
            <a:t>болып</a:t>
          </a:r>
          <a:r>
            <a:rPr lang="ru-RU" i="1" dirty="0" smtClean="0"/>
            <a:t> </a:t>
          </a:r>
          <a:r>
            <a:rPr lang="ru-RU" i="1" dirty="0" err="1" smtClean="0"/>
            <a:t>табылатын</a:t>
          </a:r>
          <a:r>
            <a:rPr lang="ru-RU" i="1" dirty="0" smtClean="0"/>
            <a:t> </a:t>
          </a:r>
          <a:r>
            <a:rPr lang="ru-RU" i="1" dirty="0" err="1" smtClean="0"/>
            <a:t>кәсіби</a:t>
          </a:r>
          <a:r>
            <a:rPr lang="ru-RU" i="1" dirty="0" smtClean="0"/>
            <a:t> </a:t>
          </a:r>
          <a:r>
            <a:rPr lang="ru-RU" i="1" dirty="0" err="1" smtClean="0"/>
            <a:t>қатысушылары</a:t>
          </a:r>
          <a:r>
            <a:rPr lang="ru-RU" i="1" dirty="0" smtClean="0"/>
            <a:t> </a:t>
          </a:r>
          <a:r>
            <a:rPr lang="ru-RU" i="1" dirty="0" err="1" smtClean="0"/>
            <a:t>сондай-ақ</a:t>
          </a:r>
          <a:r>
            <a:rPr lang="ru-RU" i="1" dirty="0" smtClean="0"/>
            <a:t> </a:t>
          </a:r>
          <a:r>
            <a:rPr lang="ru-RU" i="1" dirty="0" err="1" smtClean="0"/>
            <a:t>шетелдік</a:t>
          </a:r>
          <a:r>
            <a:rPr lang="ru-RU" i="1" dirty="0" smtClean="0"/>
            <a:t> </a:t>
          </a:r>
          <a:r>
            <a:rPr lang="ru-RU" i="1" dirty="0" err="1" smtClean="0"/>
            <a:t>депозиторийлер</a:t>
          </a:r>
          <a:r>
            <a:rPr lang="ru-RU" i="1" dirty="0" smtClean="0"/>
            <a:t> мен </a:t>
          </a:r>
          <a:r>
            <a:rPr lang="ru-RU" i="1" dirty="0" err="1" smtClean="0"/>
            <a:t>кастодиандар</a:t>
          </a:r>
          <a:r>
            <a:rPr lang="ru-RU" i="1" dirty="0" smtClean="0"/>
            <a:t> </a:t>
          </a:r>
          <a:r>
            <a:rPr lang="ru-RU" i="1" dirty="0" err="1" smtClean="0"/>
            <a:t>орталық</a:t>
          </a:r>
          <a:r>
            <a:rPr lang="ru-RU" i="1" dirty="0" smtClean="0"/>
            <a:t> </a:t>
          </a:r>
          <a:r>
            <a:rPr lang="ru-RU" i="1" dirty="0" err="1" smtClean="0"/>
            <a:t>депозиторийдің</a:t>
          </a:r>
          <a:r>
            <a:rPr lang="ru-RU" i="1" dirty="0" smtClean="0"/>
            <a:t> </a:t>
          </a:r>
          <a:r>
            <a:rPr lang="ru-RU" i="1" dirty="0" err="1" smtClean="0"/>
            <a:t>депоненттері</a:t>
          </a:r>
          <a:r>
            <a:rPr lang="ru-RU" i="1" dirty="0" smtClean="0"/>
            <a:t> </a:t>
          </a:r>
          <a:r>
            <a:rPr lang="ru-RU" i="1" dirty="0" err="1" smtClean="0"/>
            <a:t>болып</a:t>
          </a:r>
          <a:r>
            <a:rPr lang="ru-RU" i="1" dirty="0" smtClean="0"/>
            <a:t> </a:t>
          </a:r>
          <a:r>
            <a:rPr lang="ru-RU" i="1" dirty="0" err="1" smtClean="0"/>
            <a:t>табылады</a:t>
          </a:r>
          <a:r>
            <a:rPr lang="ru-RU" i="1" dirty="0" smtClean="0"/>
            <a:t>.</a:t>
          </a:r>
          <a:endParaRPr lang="ru-RU" i="1" dirty="0"/>
        </a:p>
      </dgm:t>
    </dgm:pt>
    <dgm:pt modelId="{12CD5B36-EDD1-4F89-AFF9-F764531F658C}" type="sibTrans" cxnId="{BA0BA2D8-BD48-4B78-B2EC-351696C09DB3}">
      <dgm:prSet/>
      <dgm:spPr/>
      <dgm:t>
        <a:bodyPr/>
        <a:lstStyle/>
        <a:p>
          <a:endParaRPr lang="ru-RU"/>
        </a:p>
      </dgm:t>
    </dgm:pt>
    <dgm:pt modelId="{5EF6F041-F481-43EB-A6DA-622356F674C7}" type="parTrans" cxnId="{BA0BA2D8-BD48-4B78-B2EC-351696C09DB3}">
      <dgm:prSet/>
      <dgm:spPr/>
      <dgm:t>
        <a:bodyPr/>
        <a:lstStyle/>
        <a:p>
          <a:endParaRPr lang="ru-RU"/>
        </a:p>
      </dgm:t>
    </dgm:pt>
    <dgm:pt modelId="{DDEFF599-924F-43AC-A1E1-080F24FF0772}" type="pres">
      <dgm:prSet presAssocID="{82614C48-FB42-4D22-9503-30D87D898B7C}" presName="Name0" presStyleCnt="0">
        <dgm:presLayoutVars>
          <dgm:dir/>
          <dgm:animLvl val="lvl"/>
          <dgm:resizeHandles val="exact"/>
        </dgm:presLayoutVars>
      </dgm:prSet>
      <dgm:spPr/>
    </dgm:pt>
    <dgm:pt modelId="{FC61188F-E2E8-4880-AD1F-F0074FAC656D}" type="pres">
      <dgm:prSet presAssocID="{F91B9D68-1C60-4A6D-91CE-39EC5BF23D02}" presName="compositeNode" presStyleCnt="0">
        <dgm:presLayoutVars>
          <dgm:bulletEnabled val="1"/>
        </dgm:presLayoutVars>
      </dgm:prSet>
      <dgm:spPr/>
    </dgm:pt>
    <dgm:pt modelId="{A5EA8B03-187E-4EA3-9D21-F7EE0C26A7BC}" type="pres">
      <dgm:prSet presAssocID="{F91B9D68-1C60-4A6D-91CE-39EC5BF23D02}" presName="bgRect" presStyleLbl="node1" presStyleIdx="0" presStyleCnt="1"/>
      <dgm:spPr/>
    </dgm:pt>
    <dgm:pt modelId="{536A6D6B-7C51-40BB-B154-0636C17EC6E9}" type="pres">
      <dgm:prSet presAssocID="{F91B9D68-1C60-4A6D-91CE-39EC5BF23D02}" presName="parentNode" presStyleLbl="node1" presStyleIdx="0" presStyleCnt="1">
        <dgm:presLayoutVars>
          <dgm:chMax val="0"/>
          <dgm:bulletEnabled val="1"/>
        </dgm:presLayoutVars>
      </dgm:prSet>
      <dgm:spPr/>
    </dgm:pt>
    <dgm:pt modelId="{8349494F-7019-49B3-8449-3030E6C21BF9}" type="pres">
      <dgm:prSet presAssocID="{F91B9D68-1C60-4A6D-91CE-39EC5BF23D02}" presName="childNode" presStyleLbl="node1" presStyleIdx="0" presStyleCnt="1">
        <dgm:presLayoutVars>
          <dgm:bulletEnabled val="1"/>
        </dgm:presLayoutVars>
      </dgm:prSet>
      <dgm:spPr/>
      <dgm:t>
        <a:bodyPr/>
        <a:lstStyle/>
        <a:p>
          <a:endParaRPr lang="ru-RU"/>
        </a:p>
      </dgm:t>
    </dgm:pt>
  </dgm:ptLst>
  <dgm:cxnLst>
    <dgm:cxn modelId="{BA0BA2D8-BD48-4B78-B2EC-351696C09DB3}" srcId="{F91B9D68-1C60-4A6D-91CE-39EC5BF23D02}" destId="{EF9054F0-D93F-443A-98E3-25871DF364E8}" srcOrd="4" destOrd="0" parTransId="{5EF6F041-F481-43EB-A6DA-622356F674C7}" sibTransId="{12CD5B36-EDD1-4F89-AFF9-F764531F658C}"/>
    <dgm:cxn modelId="{5A7D0631-2FDC-45B0-B693-26CEBC1345B8}" srcId="{F91B9D68-1C60-4A6D-91CE-39EC5BF23D02}" destId="{B5B1752D-4C32-46A1-BD9F-D3303B7D6F45}" srcOrd="0" destOrd="0" parTransId="{13BF6D53-76FA-44DF-9132-48F8B36345D8}" sibTransId="{2C00AA34-7E4B-4367-A704-3314ADF95A21}"/>
    <dgm:cxn modelId="{91A913B6-9541-43A6-AC27-77C71CBD6F31}" type="presOf" srcId="{78799C4E-CB0E-43B0-A052-CABA9949D955}" destId="{8349494F-7019-49B3-8449-3030E6C21BF9}" srcOrd="0" destOrd="3" presId="urn:microsoft.com/office/officeart/2005/8/layout/hProcess7"/>
    <dgm:cxn modelId="{68F5FA55-13B3-4F4F-B7F7-54B7E4CB6360}" type="presOf" srcId="{82614C48-FB42-4D22-9503-30D87D898B7C}" destId="{DDEFF599-924F-43AC-A1E1-080F24FF0772}" srcOrd="0" destOrd="0" presId="urn:microsoft.com/office/officeart/2005/8/layout/hProcess7"/>
    <dgm:cxn modelId="{21390C68-F0B4-4056-B5E7-5F83BD559869}" srcId="{F91B9D68-1C60-4A6D-91CE-39EC5BF23D02}" destId="{78799C4E-CB0E-43B0-A052-CABA9949D955}" srcOrd="3" destOrd="0" parTransId="{656D8775-ECD9-4A0F-9E4A-1B213B790EFB}" sibTransId="{DFF5176F-E354-4D93-B72C-928AFE8AD149}"/>
    <dgm:cxn modelId="{F0774F63-9144-4DA6-8E73-9CF4D2692372}" type="presOf" srcId="{B5B1752D-4C32-46A1-BD9F-D3303B7D6F45}" destId="{8349494F-7019-49B3-8449-3030E6C21BF9}" srcOrd="0" destOrd="0" presId="urn:microsoft.com/office/officeart/2005/8/layout/hProcess7"/>
    <dgm:cxn modelId="{A2700857-F506-4389-90FD-161FE326F0E5}" type="presOf" srcId="{F91B9D68-1C60-4A6D-91CE-39EC5BF23D02}" destId="{A5EA8B03-187E-4EA3-9D21-F7EE0C26A7BC}" srcOrd="0" destOrd="0" presId="urn:microsoft.com/office/officeart/2005/8/layout/hProcess7"/>
    <dgm:cxn modelId="{94BE5BA1-08A1-4F37-AEDC-0889F2F181C6}" srcId="{F91B9D68-1C60-4A6D-91CE-39EC5BF23D02}" destId="{C63261DB-7F80-4389-B091-FA2CD3188CCF}" srcOrd="6" destOrd="0" parTransId="{085AB40B-C8D0-49B8-B193-917B9A550080}" sibTransId="{6DE9B39F-C0C2-474C-A2D6-D4AF0AFC1152}"/>
    <dgm:cxn modelId="{F66785AD-CFCB-494B-873F-994266466A9C}" srcId="{82614C48-FB42-4D22-9503-30D87D898B7C}" destId="{F91B9D68-1C60-4A6D-91CE-39EC5BF23D02}" srcOrd="0" destOrd="0" parTransId="{6ACFBFF1-69D4-4858-BC3B-A49F561A80D2}" sibTransId="{0EDC77B3-F0A9-4034-BFAB-2B89AAA45DE6}"/>
    <dgm:cxn modelId="{ECDFD743-D39D-4C01-91D1-2F91B688A408}" type="presOf" srcId="{BAE7B64C-6E68-4C03-B015-F7AE461277E6}" destId="{8349494F-7019-49B3-8449-3030E6C21BF9}" srcOrd="0" destOrd="5" presId="urn:microsoft.com/office/officeart/2005/8/layout/hProcess7"/>
    <dgm:cxn modelId="{F555FFFE-C220-4605-9130-255D39446CD5}" type="presOf" srcId="{F91B9D68-1C60-4A6D-91CE-39EC5BF23D02}" destId="{536A6D6B-7C51-40BB-B154-0636C17EC6E9}" srcOrd="1" destOrd="0" presId="urn:microsoft.com/office/officeart/2005/8/layout/hProcess7"/>
    <dgm:cxn modelId="{40541C76-0B28-488A-8A8D-46A9407E819F}" type="presOf" srcId="{C63261DB-7F80-4389-B091-FA2CD3188CCF}" destId="{8349494F-7019-49B3-8449-3030E6C21BF9}" srcOrd="0" destOrd="6" presId="urn:microsoft.com/office/officeart/2005/8/layout/hProcess7"/>
    <dgm:cxn modelId="{87FF19D4-1BA0-45AF-9D7C-0D998C554F5D}" type="presOf" srcId="{A53F0480-EEB4-4013-9A54-E47CE23F116E}" destId="{8349494F-7019-49B3-8449-3030E6C21BF9}" srcOrd="0" destOrd="1" presId="urn:microsoft.com/office/officeart/2005/8/layout/hProcess7"/>
    <dgm:cxn modelId="{C0D0A97D-CCEE-4643-AAAA-1F4BAD7E0FC9}" srcId="{F91B9D68-1C60-4A6D-91CE-39EC5BF23D02}" destId="{4C63CD80-C89D-473E-A228-970EBC577877}" srcOrd="2" destOrd="0" parTransId="{D72DA148-3CCD-4958-B95D-05FAF68681F8}" sibTransId="{12B6AE96-F1A2-453B-9DA5-1E108238ED8C}"/>
    <dgm:cxn modelId="{D729F8E7-B750-4D51-A919-CD0A2A7BBC12}" srcId="{F91B9D68-1C60-4A6D-91CE-39EC5BF23D02}" destId="{A53F0480-EEB4-4013-9A54-E47CE23F116E}" srcOrd="1" destOrd="0" parTransId="{8B79D017-868A-48EC-9C5F-183DA264E23B}" sibTransId="{B7BE3346-09D6-4ED5-A9BD-E5E19C5C3108}"/>
    <dgm:cxn modelId="{C9CEDB92-E1BA-40DE-869D-2B180BA3490D}" type="presOf" srcId="{4C63CD80-C89D-473E-A228-970EBC577877}" destId="{8349494F-7019-49B3-8449-3030E6C21BF9}" srcOrd="0" destOrd="2" presId="urn:microsoft.com/office/officeart/2005/8/layout/hProcess7"/>
    <dgm:cxn modelId="{4F565AE1-0BFF-4DEB-ACB5-487BF8EBDEA4}" type="presOf" srcId="{EF9054F0-D93F-443A-98E3-25871DF364E8}" destId="{8349494F-7019-49B3-8449-3030E6C21BF9}" srcOrd="0" destOrd="4" presId="urn:microsoft.com/office/officeart/2005/8/layout/hProcess7"/>
    <dgm:cxn modelId="{0DADD793-8638-475E-BEBF-9C5ABB089D09}" srcId="{F91B9D68-1C60-4A6D-91CE-39EC5BF23D02}" destId="{BAE7B64C-6E68-4C03-B015-F7AE461277E6}" srcOrd="5" destOrd="0" parTransId="{14B8A1B7-28A4-4134-B7A0-F9A9A42F2195}" sibTransId="{18AA1CEB-0227-4954-A217-B97CA1E7E958}"/>
    <dgm:cxn modelId="{FAB55C08-3066-4ABB-8ED9-DB26FB563D0C}" type="presParOf" srcId="{DDEFF599-924F-43AC-A1E1-080F24FF0772}" destId="{FC61188F-E2E8-4880-AD1F-F0074FAC656D}" srcOrd="0" destOrd="0" presId="urn:microsoft.com/office/officeart/2005/8/layout/hProcess7"/>
    <dgm:cxn modelId="{07F7E9BA-FBAA-4E16-A807-74FAF223E0D6}" type="presParOf" srcId="{FC61188F-E2E8-4880-AD1F-F0074FAC656D}" destId="{A5EA8B03-187E-4EA3-9D21-F7EE0C26A7BC}" srcOrd="0" destOrd="0" presId="urn:microsoft.com/office/officeart/2005/8/layout/hProcess7"/>
    <dgm:cxn modelId="{78841F88-5DDE-4DC9-8335-04C0480F203C}" type="presParOf" srcId="{FC61188F-E2E8-4880-AD1F-F0074FAC656D}" destId="{536A6D6B-7C51-40BB-B154-0636C17EC6E9}" srcOrd="1" destOrd="0" presId="urn:microsoft.com/office/officeart/2005/8/layout/hProcess7"/>
    <dgm:cxn modelId="{57118203-4D02-40CC-888D-38DD8CCF8531}" type="presParOf" srcId="{FC61188F-E2E8-4880-AD1F-F0074FAC656D}" destId="{8349494F-7019-49B3-8449-3030E6C21BF9}"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778817-648F-4494-A7FC-0C4264C72230}" type="doc">
      <dgm:prSet loTypeId="urn:microsoft.com/office/officeart/2009/3/layout/CircleRelationship" loCatId="relationship" qsTypeId="urn:microsoft.com/office/officeart/2005/8/quickstyle/simple2" qsCatId="simple" csTypeId="urn:microsoft.com/office/officeart/2005/8/colors/accent1_3" csCatId="accent1" phldr="1"/>
      <dgm:spPr/>
      <dgm:t>
        <a:bodyPr/>
        <a:lstStyle/>
        <a:p>
          <a:endParaRPr lang="ru-RU"/>
        </a:p>
      </dgm:t>
    </dgm:pt>
    <dgm:pt modelId="{E6FE2A18-FE00-468B-BA06-4D46956C2A08}">
      <dgm:prSet custT="1"/>
      <dgm:spPr/>
      <dgm:t>
        <a:bodyPr/>
        <a:lstStyle/>
        <a:p>
          <a:pPr rtl="0"/>
          <a:r>
            <a:rPr lang="ru-RU" sz="1600" i="1" dirty="0" smtClean="0"/>
            <a:t>Нарық қатысушыларын </a:t>
          </a:r>
          <a:r>
            <a:rPr lang="ru-RU" sz="1600" i="1" dirty="0" err="1" smtClean="0"/>
            <a:t>реттеу</a:t>
          </a:r>
          <a:r>
            <a:rPr lang="ru-RU" sz="1600" i="1" dirty="0" smtClean="0"/>
            <a:t> </a:t>
          </a:r>
          <a:r>
            <a:rPr lang="ru-RU" sz="1600" i="1" dirty="0" err="1" smtClean="0"/>
            <a:t>ішкі</a:t>
          </a:r>
          <a:r>
            <a:rPr lang="ru-RU" sz="1600" i="1" dirty="0" smtClean="0"/>
            <a:t> </a:t>
          </a:r>
          <a:r>
            <a:rPr lang="ru-RU" sz="1600" i="1" dirty="0" err="1" smtClean="0"/>
            <a:t>және</a:t>
          </a:r>
          <a:r>
            <a:rPr lang="ru-RU" sz="1600" i="1" dirty="0" smtClean="0"/>
            <a:t> </a:t>
          </a:r>
          <a:r>
            <a:rPr lang="ru-RU" sz="1600" i="1" dirty="0" err="1" smtClean="0"/>
            <a:t>сыртқы</a:t>
          </a:r>
          <a:r>
            <a:rPr lang="ru-RU" sz="1600" i="1" dirty="0" smtClean="0"/>
            <a:t> </a:t>
          </a:r>
          <a:r>
            <a:rPr lang="ru-RU" sz="1600" i="1" dirty="0" err="1" smtClean="0"/>
            <a:t>болуы</a:t>
          </a:r>
          <a:r>
            <a:rPr lang="ru-RU" sz="1600" i="1" dirty="0" smtClean="0"/>
            <a:t> </a:t>
          </a:r>
          <a:r>
            <a:rPr lang="ru-RU" sz="1600" i="1" dirty="0" err="1" smtClean="0"/>
            <a:t>мүмкін</a:t>
          </a:r>
          <a:r>
            <a:rPr lang="ru-RU" sz="1600" i="1" dirty="0" smtClean="0"/>
            <a:t>.</a:t>
          </a:r>
          <a:endParaRPr lang="ru-RU" sz="1600" i="1" dirty="0"/>
        </a:p>
      </dgm:t>
    </dgm:pt>
    <dgm:pt modelId="{C2F6D81C-6833-479C-B48D-002FE7EA73C3}" type="parTrans" cxnId="{BC632D99-2CCD-4F9D-BC9F-5EF144EA949D}">
      <dgm:prSet/>
      <dgm:spPr/>
      <dgm:t>
        <a:bodyPr/>
        <a:lstStyle/>
        <a:p>
          <a:endParaRPr lang="ru-RU"/>
        </a:p>
      </dgm:t>
    </dgm:pt>
    <dgm:pt modelId="{D8B2284C-CCEF-42F3-8254-A77D40768251}" type="sibTrans" cxnId="{BC632D99-2CCD-4F9D-BC9F-5EF144EA949D}">
      <dgm:prSet/>
      <dgm:spPr/>
      <dgm:t>
        <a:bodyPr/>
        <a:lstStyle/>
        <a:p>
          <a:endParaRPr lang="ru-RU"/>
        </a:p>
      </dgm:t>
    </dgm:pt>
    <dgm:pt modelId="{05DAAB7B-4A44-48F5-AFAC-282F27145739}">
      <dgm:prSet custT="1"/>
      <dgm:spPr/>
      <dgm:t>
        <a:bodyPr/>
        <a:lstStyle/>
        <a:p>
          <a:pPr rtl="0"/>
          <a:r>
            <a:rPr lang="ru-RU" sz="1200" i="1" dirty="0" err="1" smtClean="0">
              <a:solidFill>
                <a:schemeClr val="accent5">
                  <a:lumMod val="50000"/>
                </a:schemeClr>
              </a:solidFill>
            </a:rPr>
            <a:t>Ішкі</a:t>
          </a:r>
          <a:r>
            <a:rPr lang="ru-RU" sz="1200" i="1" dirty="0" smtClean="0">
              <a:solidFill>
                <a:schemeClr val="accent5">
                  <a:lumMod val="50000"/>
                </a:schemeClr>
              </a:solidFill>
            </a:rPr>
            <a:t> </a:t>
          </a:r>
          <a:r>
            <a:rPr lang="ru-RU" sz="1200" i="1" dirty="0" err="1" smtClean="0">
              <a:solidFill>
                <a:schemeClr val="accent5">
                  <a:lumMod val="50000"/>
                </a:schemeClr>
              </a:solidFill>
            </a:rPr>
            <a:t>реттеулер</a:t>
          </a:r>
          <a:r>
            <a:rPr lang="ru-RU" sz="1200" i="1" dirty="0" smtClean="0">
              <a:solidFill>
                <a:schemeClr val="accent5">
                  <a:lumMod val="50000"/>
                </a:schemeClr>
              </a:solidFill>
            </a:rPr>
            <a:t> </a:t>
          </a:r>
          <a:r>
            <a:rPr lang="ru-RU" sz="1200" i="1" dirty="0" smtClean="0"/>
            <a:t>─ </a:t>
          </a:r>
          <a:r>
            <a:rPr lang="ru-RU" sz="1200" i="1" dirty="0" err="1" smtClean="0"/>
            <a:t>бұл</a:t>
          </a:r>
          <a:r>
            <a:rPr lang="ru-RU" sz="1200" i="1" dirty="0" smtClean="0"/>
            <a:t> </a:t>
          </a:r>
          <a:r>
            <a:rPr lang="ru-RU" sz="1200" i="1" dirty="0" err="1" smtClean="0"/>
            <a:t>берілген</a:t>
          </a:r>
          <a:r>
            <a:rPr lang="ru-RU" sz="1200" i="1" dirty="0" smtClean="0"/>
            <a:t> </a:t>
          </a:r>
          <a:r>
            <a:rPr lang="ru-RU" sz="1200" i="1" dirty="0" err="1" smtClean="0"/>
            <a:t>ұйымның</a:t>
          </a:r>
          <a:r>
            <a:rPr lang="ru-RU" sz="1200" i="1" dirty="0" smtClean="0"/>
            <a:t> осы </a:t>
          </a:r>
          <a:r>
            <a:rPr lang="ru-RU" sz="1200" i="1" dirty="0" err="1" smtClean="0"/>
            <a:t>ұйымның</a:t>
          </a:r>
          <a:r>
            <a:rPr lang="ru-RU" sz="1200" i="1" dirty="0" smtClean="0"/>
            <a:t> қызметін </a:t>
          </a:r>
          <a:r>
            <a:rPr lang="ru-RU" sz="1200" i="1" dirty="0" err="1" smtClean="0"/>
            <a:t>оның</a:t>
          </a:r>
          <a:r>
            <a:rPr lang="ru-RU" sz="1200" i="1" dirty="0" smtClean="0"/>
            <a:t> </a:t>
          </a:r>
          <a:r>
            <a:rPr lang="ru-RU" sz="1200" i="1" dirty="0" err="1" smtClean="0"/>
            <a:t>бөлімшелерін</a:t>
          </a:r>
          <a:r>
            <a:rPr lang="ru-RU" sz="1200" i="1" dirty="0" smtClean="0"/>
            <a:t> </a:t>
          </a:r>
          <a:r>
            <a:rPr lang="ru-RU" sz="1200" i="1" dirty="0" err="1" smtClean="0"/>
            <a:t>және</a:t>
          </a:r>
          <a:r>
            <a:rPr lang="ru-RU" sz="1200" i="1" dirty="0" smtClean="0"/>
            <a:t> </a:t>
          </a:r>
          <a:r>
            <a:rPr lang="ru-RU" sz="1200" i="1" dirty="0" err="1" smtClean="0"/>
            <a:t>оның</a:t>
          </a:r>
          <a:r>
            <a:rPr lang="ru-RU" sz="1200" i="1" dirty="0" smtClean="0"/>
            <a:t> </a:t>
          </a:r>
          <a:r>
            <a:rPr lang="ru-RU" sz="1200" i="1" dirty="0" err="1" smtClean="0"/>
            <a:t>қызметкерлерін</a:t>
          </a:r>
          <a:r>
            <a:rPr lang="ru-RU" sz="1200" i="1" dirty="0" smtClean="0"/>
            <a:t> </a:t>
          </a:r>
          <a:r>
            <a:rPr lang="ru-RU" sz="1200" i="1" dirty="0" err="1" smtClean="0"/>
            <a:t>анықтайтын</a:t>
          </a:r>
          <a:r>
            <a:rPr lang="ru-RU" sz="1200" i="1" dirty="0" smtClean="0"/>
            <a:t> </a:t>
          </a:r>
          <a:r>
            <a:rPr lang="ru-RU" sz="1200" i="1" dirty="0" err="1" smtClean="0"/>
            <a:t>нормативтік</a:t>
          </a:r>
          <a:r>
            <a:rPr lang="ru-RU" sz="1200" i="1" dirty="0" smtClean="0"/>
            <a:t> </a:t>
          </a:r>
          <a:r>
            <a:rPr lang="ru-RU" sz="1200" i="1" dirty="0" err="1" smtClean="0"/>
            <a:t>құжаттарына</a:t>
          </a:r>
          <a:r>
            <a:rPr lang="ru-RU" sz="1200" i="1" dirty="0" smtClean="0"/>
            <a:t> </a:t>
          </a:r>
          <a:r>
            <a:rPr lang="ru-RU" sz="1200" i="1" dirty="0" err="1" smtClean="0"/>
            <a:t>бағыныштылығын</a:t>
          </a:r>
          <a:r>
            <a:rPr lang="ru-RU" sz="1200" i="1" dirty="0" smtClean="0"/>
            <a:t> </a:t>
          </a:r>
          <a:r>
            <a:rPr lang="ru-RU" sz="1200" i="1" dirty="0" err="1" smtClean="0"/>
            <a:t>білдіреді</a:t>
          </a:r>
          <a:r>
            <a:rPr lang="ru-RU" sz="1200" i="1" dirty="0" smtClean="0"/>
            <a:t>.</a:t>
          </a:r>
          <a:endParaRPr lang="ru-RU" sz="1200" i="1" dirty="0"/>
        </a:p>
      </dgm:t>
    </dgm:pt>
    <dgm:pt modelId="{EB5B826E-93E3-44B2-A30D-A263D9FAF9BA}" type="parTrans" cxnId="{8654B64B-C10F-436F-979D-FADD665A9F51}">
      <dgm:prSet/>
      <dgm:spPr/>
      <dgm:t>
        <a:bodyPr/>
        <a:lstStyle/>
        <a:p>
          <a:endParaRPr lang="ru-RU"/>
        </a:p>
      </dgm:t>
    </dgm:pt>
    <dgm:pt modelId="{8DE681E9-B256-43F6-ABF2-3A6E77E60C3C}" type="sibTrans" cxnId="{8654B64B-C10F-436F-979D-FADD665A9F51}">
      <dgm:prSet/>
      <dgm:spPr/>
      <dgm:t>
        <a:bodyPr/>
        <a:lstStyle/>
        <a:p>
          <a:endParaRPr lang="ru-RU"/>
        </a:p>
      </dgm:t>
    </dgm:pt>
    <dgm:pt modelId="{77DF5027-790A-42E8-8765-6C2014D05E19}">
      <dgm:prSet custT="1"/>
      <dgm:spPr/>
      <dgm:t>
        <a:bodyPr/>
        <a:lstStyle/>
        <a:p>
          <a:pPr rtl="0"/>
          <a:r>
            <a:rPr lang="ru-RU" sz="1200" i="1" dirty="0" err="1" smtClean="0">
              <a:solidFill>
                <a:schemeClr val="accent5">
                  <a:lumMod val="50000"/>
                </a:schemeClr>
              </a:solidFill>
            </a:rPr>
            <a:t>Сыртқы</a:t>
          </a:r>
          <a:r>
            <a:rPr lang="ru-RU" sz="1200" i="1" dirty="0" smtClean="0">
              <a:solidFill>
                <a:schemeClr val="accent5">
                  <a:lumMod val="50000"/>
                </a:schemeClr>
              </a:solidFill>
            </a:rPr>
            <a:t> </a:t>
          </a:r>
          <a:r>
            <a:rPr lang="ru-RU" sz="1200" i="1" dirty="0" err="1" smtClean="0">
              <a:solidFill>
                <a:schemeClr val="accent5">
                  <a:lumMod val="50000"/>
                </a:schemeClr>
              </a:solidFill>
            </a:rPr>
            <a:t>реттеулер</a:t>
          </a:r>
          <a:r>
            <a:rPr lang="ru-RU" sz="1200" i="1" dirty="0" smtClean="0"/>
            <a:t>─ </a:t>
          </a:r>
          <a:r>
            <a:rPr lang="ru-RU" sz="1200" i="1" dirty="0" err="1" smtClean="0"/>
            <a:t>бұл</a:t>
          </a:r>
          <a:r>
            <a:rPr lang="ru-RU" sz="1200" i="1" dirty="0" smtClean="0"/>
            <a:t> </a:t>
          </a:r>
          <a:r>
            <a:rPr lang="ru-RU" sz="1200" i="1" dirty="0" err="1" smtClean="0"/>
            <a:t>аталған</a:t>
          </a:r>
          <a:r>
            <a:rPr lang="ru-RU" sz="1200" i="1" dirty="0" smtClean="0"/>
            <a:t> </a:t>
          </a:r>
          <a:r>
            <a:rPr lang="ru-RU" sz="1200" i="1" dirty="0" err="1" smtClean="0"/>
            <a:t>ұйым</a:t>
          </a:r>
          <a:r>
            <a:rPr lang="ru-RU" sz="1200" i="1" dirty="0" smtClean="0"/>
            <a:t> </a:t>
          </a:r>
          <a:r>
            <a:rPr lang="ru-RU" sz="1200" i="1" dirty="0" err="1" smtClean="0"/>
            <a:t>қызметінің</a:t>
          </a:r>
          <a:r>
            <a:rPr lang="ru-RU" sz="1200" i="1" dirty="0" smtClean="0"/>
            <a:t> </a:t>
          </a:r>
          <a:r>
            <a:rPr lang="ru-RU" sz="1200" i="1" dirty="0" err="1" smtClean="0"/>
            <a:t>мемлекеттің</a:t>
          </a:r>
          <a:r>
            <a:rPr lang="ru-RU" sz="1200" i="1" dirty="0" smtClean="0"/>
            <a:t> </a:t>
          </a:r>
          <a:r>
            <a:rPr lang="ru-RU" sz="1200" i="1" dirty="0" err="1" smtClean="0"/>
            <a:t>басқа</a:t>
          </a:r>
          <a:r>
            <a:rPr lang="ru-RU" sz="1200" i="1" dirty="0" smtClean="0"/>
            <a:t> </a:t>
          </a:r>
          <a:r>
            <a:rPr lang="ru-RU" sz="1200" i="1" dirty="0" err="1" smtClean="0"/>
            <a:t>ұйымдардың</a:t>
          </a:r>
          <a:r>
            <a:rPr lang="ru-RU" sz="1200" i="1" dirty="0" smtClean="0"/>
            <a:t>, </a:t>
          </a:r>
          <a:r>
            <a:rPr lang="ru-RU" sz="1200" i="1" dirty="0" err="1" smtClean="0"/>
            <a:t>халықаралық</a:t>
          </a:r>
          <a:r>
            <a:rPr lang="ru-RU" sz="1200" i="1" dirty="0" smtClean="0"/>
            <a:t> </a:t>
          </a:r>
          <a:r>
            <a:rPr lang="ru-RU" sz="1200" i="1" dirty="0" err="1" smtClean="0"/>
            <a:t>келісімдердің</a:t>
          </a:r>
          <a:r>
            <a:rPr lang="ru-RU" sz="1200" i="1" dirty="0" smtClean="0"/>
            <a:t> </a:t>
          </a:r>
          <a:r>
            <a:rPr lang="ru-RU" sz="1200" i="1" dirty="0" err="1" smtClean="0"/>
            <a:t>нормативті</a:t>
          </a:r>
          <a:r>
            <a:rPr lang="ru-RU" sz="1200" i="1" dirty="0" smtClean="0"/>
            <a:t> </a:t>
          </a:r>
          <a:r>
            <a:rPr lang="ru-RU" sz="1200" i="1" dirty="0" err="1" smtClean="0"/>
            <a:t>актілеріне</a:t>
          </a:r>
          <a:r>
            <a:rPr lang="ru-RU" sz="1200" i="1" dirty="0" smtClean="0"/>
            <a:t> </a:t>
          </a:r>
          <a:r>
            <a:rPr lang="ru-RU" sz="1200" i="1" dirty="0" err="1" smtClean="0"/>
            <a:t>бағыныштылығы</a:t>
          </a:r>
          <a:r>
            <a:rPr lang="ru-RU" sz="1200" i="1" dirty="0" smtClean="0"/>
            <a:t> </a:t>
          </a:r>
          <a:r>
            <a:rPr lang="ru-RU" sz="1200" i="1" dirty="0" err="1" smtClean="0"/>
            <a:t>болып</a:t>
          </a:r>
          <a:r>
            <a:rPr lang="ru-RU" sz="1200" i="1" dirty="0" smtClean="0"/>
            <a:t> </a:t>
          </a:r>
          <a:r>
            <a:rPr lang="ru-RU" sz="1200" i="1" dirty="0" err="1" smtClean="0"/>
            <a:t>саналады</a:t>
          </a:r>
          <a:r>
            <a:rPr lang="ru-RU" sz="1200" i="1" dirty="0" smtClean="0"/>
            <a:t>. </a:t>
          </a:r>
          <a:endParaRPr lang="ru-RU" sz="1200" i="1" dirty="0"/>
        </a:p>
      </dgm:t>
    </dgm:pt>
    <dgm:pt modelId="{9DC81868-23EA-4EA2-A9C0-A53CAB35980D}" type="parTrans" cxnId="{7D5035B1-CFFA-4789-952E-99553D15006B}">
      <dgm:prSet/>
      <dgm:spPr/>
      <dgm:t>
        <a:bodyPr/>
        <a:lstStyle/>
        <a:p>
          <a:endParaRPr lang="ru-RU"/>
        </a:p>
      </dgm:t>
    </dgm:pt>
    <dgm:pt modelId="{C7843A05-3278-4617-9CBD-AB1119A99F76}" type="sibTrans" cxnId="{7D5035B1-CFFA-4789-952E-99553D15006B}">
      <dgm:prSet/>
      <dgm:spPr/>
      <dgm:t>
        <a:bodyPr/>
        <a:lstStyle/>
        <a:p>
          <a:endParaRPr lang="ru-RU"/>
        </a:p>
      </dgm:t>
    </dgm:pt>
    <dgm:pt modelId="{C7EEDBBA-A651-40CE-8719-F3F8B96A3571}" type="pres">
      <dgm:prSet presAssocID="{DF778817-648F-4494-A7FC-0C4264C72230}" presName="Name0" presStyleCnt="0">
        <dgm:presLayoutVars>
          <dgm:chMax val="1"/>
          <dgm:chPref val="1"/>
        </dgm:presLayoutVars>
      </dgm:prSet>
      <dgm:spPr/>
    </dgm:pt>
    <dgm:pt modelId="{1ABF4868-01D8-4BF6-8E11-79A960EE70D5}" type="pres">
      <dgm:prSet presAssocID="{E6FE2A18-FE00-468B-BA06-4D46956C2A08}" presName="Parent" presStyleLbl="node0" presStyleIdx="0" presStyleCnt="1" custScaleX="89576" custScaleY="84668" custLinFactNeighborX="2714" custLinFactNeighborY="913">
        <dgm:presLayoutVars>
          <dgm:chMax val="5"/>
          <dgm:chPref val="5"/>
        </dgm:presLayoutVars>
      </dgm:prSet>
      <dgm:spPr/>
    </dgm:pt>
    <dgm:pt modelId="{C70229A8-D115-4E2E-A413-A135E8553FAF}" type="pres">
      <dgm:prSet presAssocID="{E6FE2A18-FE00-468B-BA06-4D46956C2A08}" presName="Accent1" presStyleLbl="node1" presStyleIdx="0" presStyleCnt="13"/>
      <dgm:spPr/>
    </dgm:pt>
    <dgm:pt modelId="{4B479F3B-6E4C-420F-A311-9BCB522A99C6}" type="pres">
      <dgm:prSet presAssocID="{E6FE2A18-FE00-468B-BA06-4D46956C2A08}" presName="Accent2" presStyleLbl="node1" presStyleIdx="1" presStyleCnt="13"/>
      <dgm:spPr/>
    </dgm:pt>
    <dgm:pt modelId="{B06327EC-2F0E-4DD5-A00B-5906E7A14F3E}" type="pres">
      <dgm:prSet presAssocID="{E6FE2A18-FE00-468B-BA06-4D46956C2A08}" presName="Accent3" presStyleLbl="node1" presStyleIdx="2" presStyleCnt="13"/>
      <dgm:spPr/>
    </dgm:pt>
    <dgm:pt modelId="{1802D965-D0A7-4124-AF05-7895BB727400}" type="pres">
      <dgm:prSet presAssocID="{E6FE2A18-FE00-468B-BA06-4D46956C2A08}" presName="Accent4" presStyleLbl="node1" presStyleIdx="3" presStyleCnt="13"/>
      <dgm:spPr/>
    </dgm:pt>
    <dgm:pt modelId="{D5991735-6940-447D-9A25-823524FF3FB2}" type="pres">
      <dgm:prSet presAssocID="{E6FE2A18-FE00-468B-BA06-4D46956C2A08}" presName="Accent5" presStyleLbl="node1" presStyleIdx="4" presStyleCnt="13"/>
      <dgm:spPr/>
    </dgm:pt>
    <dgm:pt modelId="{1F0DA962-7C37-4BE7-A87C-45D870CFBF24}" type="pres">
      <dgm:prSet presAssocID="{E6FE2A18-FE00-468B-BA06-4D46956C2A08}" presName="Accent6" presStyleLbl="node1" presStyleIdx="5" presStyleCnt="13"/>
      <dgm:spPr/>
    </dgm:pt>
    <dgm:pt modelId="{0E1294CB-BF42-429B-BC5A-050E6E28930A}" type="pres">
      <dgm:prSet presAssocID="{05DAAB7B-4A44-48F5-AFAC-282F27145739}" presName="Child1" presStyleLbl="node1" presStyleIdx="6" presStyleCnt="13" custScaleX="128144" custScaleY="130821" custLinFactNeighborX="1994" custLinFactNeighborY="11193">
        <dgm:presLayoutVars>
          <dgm:chMax val="0"/>
          <dgm:chPref val="0"/>
        </dgm:presLayoutVars>
      </dgm:prSet>
      <dgm:spPr/>
    </dgm:pt>
    <dgm:pt modelId="{32DE4A73-57B3-4FFE-819D-429D8AB1E40C}" type="pres">
      <dgm:prSet presAssocID="{05DAAB7B-4A44-48F5-AFAC-282F27145739}" presName="Accent7" presStyleCnt="0"/>
      <dgm:spPr/>
    </dgm:pt>
    <dgm:pt modelId="{498D9CEE-A0B6-46DC-8D7B-92E0E0E6D295}" type="pres">
      <dgm:prSet presAssocID="{05DAAB7B-4A44-48F5-AFAC-282F27145739}" presName="AccentHold1" presStyleLbl="node1" presStyleIdx="7" presStyleCnt="13"/>
      <dgm:spPr/>
    </dgm:pt>
    <dgm:pt modelId="{3D9E6EEA-F9DF-431A-83C7-B82EEF30AF94}" type="pres">
      <dgm:prSet presAssocID="{05DAAB7B-4A44-48F5-AFAC-282F27145739}" presName="Accent8" presStyleCnt="0"/>
      <dgm:spPr/>
    </dgm:pt>
    <dgm:pt modelId="{71EA1A0A-AE17-4BF6-911E-9758D8900AB2}" type="pres">
      <dgm:prSet presAssocID="{05DAAB7B-4A44-48F5-AFAC-282F27145739}" presName="AccentHold2" presStyleLbl="node1" presStyleIdx="8" presStyleCnt="13"/>
      <dgm:spPr/>
    </dgm:pt>
    <dgm:pt modelId="{4C565530-F3F5-48D0-8B37-31AF84697032}" type="pres">
      <dgm:prSet presAssocID="{77DF5027-790A-42E8-8765-6C2014D05E19}" presName="Child2" presStyleLbl="node1" presStyleIdx="9" presStyleCnt="13" custScaleX="128728" custScaleY="120911" custLinFactNeighborX="-14364" custLinFactNeighborY="1029">
        <dgm:presLayoutVars>
          <dgm:chMax val="0"/>
          <dgm:chPref val="0"/>
        </dgm:presLayoutVars>
      </dgm:prSet>
      <dgm:spPr/>
    </dgm:pt>
    <dgm:pt modelId="{A2ED67A1-D700-48B0-870F-8E552143145A}" type="pres">
      <dgm:prSet presAssocID="{77DF5027-790A-42E8-8765-6C2014D05E19}" presName="Accent9" presStyleCnt="0"/>
      <dgm:spPr/>
    </dgm:pt>
    <dgm:pt modelId="{00782A37-4430-483A-97F3-3E2E21BE7E2B}" type="pres">
      <dgm:prSet presAssocID="{77DF5027-790A-42E8-8765-6C2014D05E19}" presName="AccentHold1" presStyleLbl="node1" presStyleIdx="10" presStyleCnt="13"/>
      <dgm:spPr/>
    </dgm:pt>
    <dgm:pt modelId="{DCFE5D74-B727-4D00-9105-8AEA4A3488C7}" type="pres">
      <dgm:prSet presAssocID="{77DF5027-790A-42E8-8765-6C2014D05E19}" presName="Accent10" presStyleCnt="0"/>
      <dgm:spPr/>
    </dgm:pt>
    <dgm:pt modelId="{FFB11C1C-937D-4431-BA42-E28165DE380F}" type="pres">
      <dgm:prSet presAssocID="{77DF5027-790A-42E8-8765-6C2014D05E19}" presName="AccentHold2" presStyleLbl="node1" presStyleIdx="11" presStyleCnt="13"/>
      <dgm:spPr/>
    </dgm:pt>
    <dgm:pt modelId="{903CDD01-415E-4EF9-B7A7-B0CB29E24FEA}" type="pres">
      <dgm:prSet presAssocID="{77DF5027-790A-42E8-8765-6C2014D05E19}" presName="Accent11" presStyleCnt="0"/>
      <dgm:spPr/>
    </dgm:pt>
    <dgm:pt modelId="{8F9B7DB4-624C-4A3D-8749-44016C044325}" type="pres">
      <dgm:prSet presAssocID="{77DF5027-790A-42E8-8765-6C2014D05E19}" presName="AccentHold3" presStyleLbl="node1" presStyleIdx="12" presStyleCnt="13"/>
      <dgm:spPr/>
    </dgm:pt>
  </dgm:ptLst>
  <dgm:cxnLst>
    <dgm:cxn modelId="{5439AB73-A8D8-4258-99C5-C1542C0956B1}" type="presOf" srcId="{E6FE2A18-FE00-468B-BA06-4D46956C2A08}" destId="{1ABF4868-01D8-4BF6-8E11-79A960EE70D5}" srcOrd="0" destOrd="0" presId="urn:microsoft.com/office/officeart/2009/3/layout/CircleRelationship"/>
    <dgm:cxn modelId="{AD7681A9-658C-4912-B5BE-83D5DF86B876}" type="presOf" srcId="{05DAAB7B-4A44-48F5-AFAC-282F27145739}" destId="{0E1294CB-BF42-429B-BC5A-050E6E28930A}" srcOrd="0" destOrd="0" presId="urn:microsoft.com/office/officeart/2009/3/layout/CircleRelationship"/>
    <dgm:cxn modelId="{03A4ABDF-2A16-4725-B818-7ABB31CF9C71}" type="presOf" srcId="{77DF5027-790A-42E8-8765-6C2014D05E19}" destId="{4C565530-F3F5-48D0-8B37-31AF84697032}" srcOrd="0" destOrd="0" presId="urn:microsoft.com/office/officeart/2009/3/layout/CircleRelationship"/>
    <dgm:cxn modelId="{7D5035B1-CFFA-4789-952E-99553D15006B}" srcId="{E6FE2A18-FE00-468B-BA06-4D46956C2A08}" destId="{77DF5027-790A-42E8-8765-6C2014D05E19}" srcOrd="1" destOrd="0" parTransId="{9DC81868-23EA-4EA2-A9C0-A53CAB35980D}" sibTransId="{C7843A05-3278-4617-9CBD-AB1119A99F76}"/>
    <dgm:cxn modelId="{BC632D99-2CCD-4F9D-BC9F-5EF144EA949D}" srcId="{DF778817-648F-4494-A7FC-0C4264C72230}" destId="{E6FE2A18-FE00-468B-BA06-4D46956C2A08}" srcOrd="0" destOrd="0" parTransId="{C2F6D81C-6833-479C-B48D-002FE7EA73C3}" sibTransId="{D8B2284C-CCEF-42F3-8254-A77D40768251}"/>
    <dgm:cxn modelId="{EF115864-3787-46FD-AEA8-DE37FDA45F70}" type="presOf" srcId="{DF778817-648F-4494-A7FC-0C4264C72230}" destId="{C7EEDBBA-A651-40CE-8719-F3F8B96A3571}" srcOrd="0" destOrd="0" presId="urn:microsoft.com/office/officeart/2009/3/layout/CircleRelationship"/>
    <dgm:cxn modelId="{8654B64B-C10F-436F-979D-FADD665A9F51}" srcId="{E6FE2A18-FE00-468B-BA06-4D46956C2A08}" destId="{05DAAB7B-4A44-48F5-AFAC-282F27145739}" srcOrd="0" destOrd="0" parTransId="{EB5B826E-93E3-44B2-A30D-A263D9FAF9BA}" sibTransId="{8DE681E9-B256-43F6-ABF2-3A6E77E60C3C}"/>
    <dgm:cxn modelId="{EBAA6502-8683-4112-8F45-8D1BDF587ABC}" type="presParOf" srcId="{C7EEDBBA-A651-40CE-8719-F3F8B96A3571}" destId="{1ABF4868-01D8-4BF6-8E11-79A960EE70D5}" srcOrd="0" destOrd="0" presId="urn:microsoft.com/office/officeart/2009/3/layout/CircleRelationship"/>
    <dgm:cxn modelId="{0DF579C1-FDF6-4765-BE12-9E8DF3957CED}" type="presParOf" srcId="{C7EEDBBA-A651-40CE-8719-F3F8B96A3571}" destId="{C70229A8-D115-4E2E-A413-A135E8553FAF}" srcOrd="1" destOrd="0" presId="urn:microsoft.com/office/officeart/2009/3/layout/CircleRelationship"/>
    <dgm:cxn modelId="{71B608B8-1C4D-4D70-8088-15692EB6F2D9}" type="presParOf" srcId="{C7EEDBBA-A651-40CE-8719-F3F8B96A3571}" destId="{4B479F3B-6E4C-420F-A311-9BCB522A99C6}" srcOrd="2" destOrd="0" presId="urn:microsoft.com/office/officeart/2009/3/layout/CircleRelationship"/>
    <dgm:cxn modelId="{4F2479DB-4EAE-4262-A601-6955F9F48206}" type="presParOf" srcId="{C7EEDBBA-A651-40CE-8719-F3F8B96A3571}" destId="{B06327EC-2F0E-4DD5-A00B-5906E7A14F3E}" srcOrd="3" destOrd="0" presId="urn:microsoft.com/office/officeart/2009/3/layout/CircleRelationship"/>
    <dgm:cxn modelId="{0D71D05D-F557-4D01-8D32-86D1F25DE1C6}" type="presParOf" srcId="{C7EEDBBA-A651-40CE-8719-F3F8B96A3571}" destId="{1802D965-D0A7-4124-AF05-7895BB727400}" srcOrd="4" destOrd="0" presId="urn:microsoft.com/office/officeart/2009/3/layout/CircleRelationship"/>
    <dgm:cxn modelId="{28FAE9C4-2726-426B-A192-D99AF24727F0}" type="presParOf" srcId="{C7EEDBBA-A651-40CE-8719-F3F8B96A3571}" destId="{D5991735-6940-447D-9A25-823524FF3FB2}" srcOrd="5" destOrd="0" presId="urn:microsoft.com/office/officeart/2009/3/layout/CircleRelationship"/>
    <dgm:cxn modelId="{8EB23101-FD44-47F1-993E-53DA36308870}" type="presParOf" srcId="{C7EEDBBA-A651-40CE-8719-F3F8B96A3571}" destId="{1F0DA962-7C37-4BE7-A87C-45D870CFBF24}" srcOrd="6" destOrd="0" presId="urn:microsoft.com/office/officeart/2009/3/layout/CircleRelationship"/>
    <dgm:cxn modelId="{CBFBE0A3-41AC-4E36-892F-1C8D522D49B0}" type="presParOf" srcId="{C7EEDBBA-A651-40CE-8719-F3F8B96A3571}" destId="{0E1294CB-BF42-429B-BC5A-050E6E28930A}" srcOrd="7" destOrd="0" presId="urn:microsoft.com/office/officeart/2009/3/layout/CircleRelationship"/>
    <dgm:cxn modelId="{77DDE5C7-AF00-4AF9-B2EA-50A5A6CC55C6}" type="presParOf" srcId="{C7EEDBBA-A651-40CE-8719-F3F8B96A3571}" destId="{32DE4A73-57B3-4FFE-819D-429D8AB1E40C}" srcOrd="8" destOrd="0" presId="urn:microsoft.com/office/officeart/2009/3/layout/CircleRelationship"/>
    <dgm:cxn modelId="{312BE1C4-FE7E-4A93-8A94-AAC133383373}" type="presParOf" srcId="{32DE4A73-57B3-4FFE-819D-429D8AB1E40C}" destId="{498D9CEE-A0B6-46DC-8D7B-92E0E0E6D295}" srcOrd="0" destOrd="0" presId="urn:microsoft.com/office/officeart/2009/3/layout/CircleRelationship"/>
    <dgm:cxn modelId="{0B79EEF5-BD02-4EB6-A720-BAD597A44735}" type="presParOf" srcId="{C7EEDBBA-A651-40CE-8719-F3F8B96A3571}" destId="{3D9E6EEA-F9DF-431A-83C7-B82EEF30AF94}" srcOrd="9" destOrd="0" presId="urn:microsoft.com/office/officeart/2009/3/layout/CircleRelationship"/>
    <dgm:cxn modelId="{384AD402-661E-493B-A12C-706234648780}" type="presParOf" srcId="{3D9E6EEA-F9DF-431A-83C7-B82EEF30AF94}" destId="{71EA1A0A-AE17-4BF6-911E-9758D8900AB2}" srcOrd="0" destOrd="0" presId="urn:microsoft.com/office/officeart/2009/3/layout/CircleRelationship"/>
    <dgm:cxn modelId="{D654A6CB-B60B-427D-84A2-AC3E30BDFB3F}" type="presParOf" srcId="{C7EEDBBA-A651-40CE-8719-F3F8B96A3571}" destId="{4C565530-F3F5-48D0-8B37-31AF84697032}" srcOrd="10" destOrd="0" presId="urn:microsoft.com/office/officeart/2009/3/layout/CircleRelationship"/>
    <dgm:cxn modelId="{30A403DC-4869-47A1-A357-EF61E1F26C39}" type="presParOf" srcId="{C7EEDBBA-A651-40CE-8719-F3F8B96A3571}" destId="{A2ED67A1-D700-48B0-870F-8E552143145A}" srcOrd="11" destOrd="0" presId="urn:microsoft.com/office/officeart/2009/3/layout/CircleRelationship"/>
    <dgm:cxn modelId="{A7C6E25A-AD74-46CB-BCF3-3F5E8BDD9B9B}" type="presParOf" srcId="{A2ED67A1-D700-48B0-870F-8E552143145A}" destId="{00782A37-4430-483A-97F3-3E2E21BE7E2B}" srcOrd="0" destOrd="0" presId="urn:microsoft.com/office/officeart/2009/3/layout/CircleRelationship"/>
    <dgm:cxn modelId="{0B6F6621-7B5B-4A22-A22E-70053E3DABAE}" type="presParOf" srcId="{C7EEDBBA-A651-40CE-8719-F3F8B96A3571}" destId="{DCFE5D74-B727-4D00-9105-8AEA4A3488C7}" srcOrd="12" destOrd="0" presId="urn:microsoft.com/office/officeart/2009/3/layout/CircleRelationship"/>
    <dgm:cxn modelId="{DA741E8B-BA75-4DB3-B0AD-4ACC473C1497}" type="presParOf" srcId="{DCFE5D74-B727-4D00-9105-8AEA4A3488C7}" destId="{FFB11C1C-937D-4431-BA42-E28165DE380F}" srcOrd="0" destOrd="0" presId="urn:microsoft.com/office/officeart/2009/3/layout/CircleRelationship"/>
    <dgm:cxn modelId="{36723762-2712-42C5-9A26-85931F1F5E4F}" type="presParOf" srcId="{C7EEDBBA-A651-40CE-8719-F3F8B96A3571}" destId="{903CDD01-415E-4EF9-B7A7-B0CB29E24FEA}" srcOrd="13" destOrd="0" presId="urn:microsoft.com/office/officeart/2009/3/layout/CircleRelationship"/>
    <dgm:cxn modelId="{300B62C0-C1B1-4584-9E6B-DD9819B875EB}" type="presParOf" srcId="{903CDD01-415E-4EF9-B7A7-B0CB29E24FEA}" destId="{8F9B7DB4-624C-4A3D-8749-44016C044325}" srcOrd="0" destOrd="0" presId="urn:microsoft.com/office/officeart/2009/3/layout/CircleRelationshi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2EC4E76-5496-4758-9EE3-55B69B50CF9C}" type="doc">
      <dgm:prSet loTypeId="urn:microsoft.com/office/officeart/2005/8/layout/radial3" loCatId="relationship" qsTypeId="urn:microsoft.com/office/officeart/2005/8/quickstyle/3d1" qsCatId="3D" csTypeId="urn:microsoft.com/office/officeart/2005/8/colors/accent1_2" csCatId="accent1"/>
      <dgm:spPr/>
      <dgm:t>
        <a:bodyPr/>
        <a:lstStyle/>
        <a:p>
          <a:endParaRPr lang="ru-RU"/>
        </a:p>
      </dgm:t>
    </dgm:pt>
    <dgm:pt modelId="{F8E45369-E668-48B5-831D-86F2F90FC490}">
      <dgm:prSet custT="1"/>
      <dgm:spPr/>
      <dgm:t>
        <a:bodyPr/>
        <a:lstStyle/>
        <a:p>
          <a:pPr rtl="0"/>
          <a:r>
            <a:rPr lang="ru-RU" sz="1800" i="1" dirty="0" smtClean="0"/>
            <a:t>Бағалы </a:t>
          </a:r>
          <a:r>
            <a:rPr lang="ru-RU" sz="1800" i="1" dirty="0" err="1" smtClean="0"/>
            <a:t>қағаздар</a:t>
          </a:r>
          <a:r>
            <a:rPr lang="ru-RU" sz="1800" i="1" dirty="0" smtClean="0"/>
            <a:t> </a:t>
          </a:r>
          <a:r>
            <a:rPr lang="ru-RU" sz="1800" i="1" dirty="0" err="1" smtClean="0"/>
            <a:t>нарығының</a:t>
          </a:r>
          <a:r>
            <a:rPr lang="ru-RU" sz="1800" i="1" dirty="0" smtClean="0"/>
            <a:t> </a:t>
          </a:r>
          <a:r>
            <a:rPr lang="ru-RU" sz="1800" i="1" dirty="0" err="1" smtClean="0"/>
            <a:t>тұрақты</a:t>
          </a:r>
          <a:r>
            <a:rPr lang="ru-RU" sz="1800" i="1" dirty="0" smtClean="0"/>
            <a:t> </a:t>
          </a:r>
          <a:r>
            <a:rPr lang="ru-RU" sz="1800" i="1" dirty="0" err="1" smtClean="0"/>
            <a:t>дамуын</a:t>
          </a:r>
          <a:r>
            <a:rPr lang="ru-RU" sz="1800" i="1" dirty="0" smtClean="0"/>
            <a:t> </a:t>
          </a:r>
          <a:r>
            <a:rPr lang="ru-RU" sz="1800" i="1" dirty="0" err="1" smtClean="0"/>
            <a:t>қамтамасыз</a:t>
          </a:r>
          <a:r>
            <a:rPr lang="ru-RU" sz="1800" i="1" dirty="0" smtClean="0"/>
            <a:t> </a:t>
          </a:r>
          <a:r>
            <a:rPr lang="ru-RU" sz="1800" i="1" dirty="0" err="1" smtClean="0"/>
            <a:t>ету</a:t>
          </a:r>
          <a:r>
            <a:rPr lang="ru-RU" sz="1800" i="1" dirty="0" smtClean="0"/>
            <a:t> </a:t>
          </a:r>
          <a:r>
            <a:rPr lang="ru-RU" sz="1800" i="1" dirty="0" err="1" smtClean="0"/>
            <a:t>үшін</a:t>
          </a:r>
          <a:r>
            <a:rPr lang="ru-RU" sz="1800" i="1" dirty="0" smtClean="0"/>
            <a:t>:</a:t>
          </a:r>
          <a:endParaRPr lang="ru-RU" sz="1800" i="1" dirty="0"/>
        </a:p>
      </dgm:t>
    </dgm:pt>
    <dgm:pt modelId="{6761E6C5-2695-436B-B8F3-E5A159C691D8}" type="parTrans" cxnId="{7F37E08A-0F40-4C46-BEF2-E7A0AABACE0D}">
      <dgm:prSet/>
      <dgm:spPr/>
      <dgm:t>
        <a:bodyPr/>
        <a:lstStyle/>
        <a:p>
          <a:endParaRPr lang="ru-RU"/>
        </a:p>
      </dgm:t>
    </dgm:pt>
    <dgm:pt modelId="{68380409-36D9-4BBF-9CD4-B3D7E907A2E7}" type="sibTrans" cxnId="{7F37E08A-0F40-4C46-BEF2-E7A0AABACE0D}">
      <dgm:prSet/>
      <dgm:spPr/>
      <dgm:t>
        <a:bodyPr/>
        <a:lstStyle/>
        <a:p>
          <a:endParaRPr lang="ru-RU"/>
        </a:p>
      </dgm:t>
    </dgm:pt>
    <dgm:pt modelId="{037AB918-2E02-424D-BF94-3B152222F2BB}">
      <dgm:prSet/>
      <dgm:spPr/>
      <dgm:t>
        <a:bodyPr/>
        <a:lstStyle/>
        <a:p>
          <a:pPr rtl="0"/>
          <a:r>
            <a:rPr lang="ru-RU" i="1" dirty="0" smtClean="0"/>
            <a:t>1)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нарығының</a:t>
          </a:r>
          <a:r>
            <a:rPr lang="ru-RU" i="1" dirty="0" smtClean="0"/>
            <a:t> </a:t>
          </a:r>
          <a:r>
            <a:rPr lang="ru-RU" i="1" dirty="0" err="1" smtClean="0"/>
            <a:t>жіктелуін</a:t>
          </a:r>
          <a:r>
            <a:rPr lang="ru-RU" i="1" dirty="0" smtClean="0"/>
            <a:t> </a:t>
          </a:r>
          <a:r>
            <a:rPr lang="ru-RU" i="1" dirty="0" err="1" smtClean="0"/>
            <a:t>ұлғайту</a:t>
          </a:r>
          <a:r>
            <a:rPr lang="ru-RU" i="1" dirty="0" smtClean="0"/>
            <a:t>;</a:t>
          </a:r>
          <a:endParaRPr lang="ru-RU" i="1" dirty="0"/>
        </a:p>
      </dgm:t>
    </dgm:pt>
    <dgm:pt modelId="{C4C996C5-B8FA-43A7-856E-1BAEE9389004}" type="parTrans" cxnId="{FAA54AF5-17F8-46BE-875D-FDB13FF9DD4F}">
      <dgm:prSet/>
      <dgm:spPr/>
      <dgm:t>
        <a:bodyPr/>
        <a:lstStyle/>
        <a:p>
          <a:endParaRPr lang="ru-RU"/>
        </a:p>
      </dgm:t>
    </dgm:pt>
    <dgm:pt modelId="{F6489BFD-AABA-4A2F-8159-722E87994EA5}" type="sibTrans" cxnId="{FAA54AF5-17F8-46BE-875D-FDB13FF9DD4F}">
      <dgm:prSet/>
      <dgm:spPr/>
      <dgm:t>
        <a:bodyPr/>
        <a:lstStyle/>
        <a:p>
          <a:endParaRPr lang="ru-RU"/>
        </a:p>
      </dgm:t>
    </dgm:pt>
    <dgm:pt modelId="{0F665A43-F5B3-425A-8741-3367AB660240}">
      <dgm:prSet/>
      <dgm:spPr/>
      <dgm:t>
        <a:bodyPr/>
        <a:lstStyle/>
        <a:p>
          <a:pPr rtl="0"/>
          <a:r>
            <a:rPr lang="ru-RU" i="1" smtClean="0"/>
            <a:t>2)  бағалы қағаздар нарығында мемлекеттің атқаратын ролін көбейту;</a:t>
          </a:r>
          <a:endParaRPr lang="ru-RU" i="1"/>
        </a:p>
      </dgm:t>
    </dgm:pt>
    <dgm:pt modelId="{F6E11E78-0312-4279-A9B5-ABA3C7438AD6}" type="parTrans" cxnId="{5BCA4FC9-1569-4E54-BBDE-AEF48FF993B1}">
      <dgm:prSet/>
      <dgm:spPr/>
      <dgm:t>
        <a:bodyPr/>
        <a:lstStyle/>
        <a:p>
          <a:endParaRPr lang="ru-RU"/>
        </a:p>
      </dgm:t>
    </dgm:pt>
    <dgm:pt modelId="{1F670BDC-BCD5-49D2-8DA3-4706D1BC4924}" type="sibTrans" cxnId="{5BCA4FC9-1569-4E54-BBDE-AEF48FF993B1}">
      <dgm:prSet/>
      <dgm:spPr/>
      <dgm:t>
        <a:bodyPr/>
        <a:lstStyle/>
        <a:p>
          <a:endParaRPr lang="ru-RU"/>
        </a:p>
      </dgm:t>
    </dgm:pt>
    <dgm:pt modelId="{880F0A64-6007-4188-9FB8-C12E48830C03}">
      <dgm:prSet/>
      <dgm:spPr/>
      <dgm:t>
        <a:bodyPr/>
        <a:lstStyle/>
        <a:p>
          <a:pPr rtl="0"/>
          <a:r>
            <a:rPr lang="ru-RU" i="1" smtClean="0"/>
            <a:t>3)  барлық техникалық функцияларды атқаруда бағалы қағаз нарығында трансфер-агенттік желілерді жетілдіру;</a:t>
          </a:r>
          <a:endParaRPr lang="ru-RU" i="1"/>
        </a:p>
      </dgm:t>
    </dgm:pt>
    <dgm:pt modelId="{F7E5DC55-9367-44BC-805C-D92ADE571116}" type="parTrans" cxnId="{6542A0DE-6D79-4954-920F-640090635CD4}">
      <dgm:prSet/>
      <dgm:spPr/>
      <dgm:t>
        <a:bodyPr/>
        <a:lstStyle/>
        <a:p>
          <a:endParaRPr lang="ru-RU"/>
        </a:p>
      </dgm:t>
    </dgm:pt>
    <dgm:pt modelId="{4C597874-608D-43B1-8BBF-DBCA92E2CA1B}" type="sibTrans" cxnId="{6542A0DE-6D79-4954-920F-640090635CD4}">
      <dgm:prSet/>
      <dgm:spPr/>
      <dgm:t>
        <a:bodyPr/>
        <a:lstStyle/>
        <a:p>
          <a:endParaRPr lang="ru-RU"/>
        </a:p>
      </dgm:t>
    </dgm:pt>
    <dgm:pt modelId="{E58F2628-C343-4877-8957-E21E50DC0525}">
      <dgm:prSet/>
      <dgm:spPr/>
      <dgm:t>
        <a:bodyPr/>
        <a:lstStyle/>
        <a:p>
          <a:pPr rtl="0"/>
          <a:r>
            <a:rPr lang="ru-RU" i="1" smtClean="0"/>
            <a:t>4)  инвестициялық қорды жетілдіру;</a:t>
          </a:r>
          <a:endParaRPr lang="ru-RU" i="1"/>
        </a:p>
      </dgm:t>
    </dgm:pt>
    <dgm:pt modelId="{C626AC00-7180-41BE-85C9-7A02F897744C}" type="parTrans" cxnId="{95452101-8011-4B61-A238-C685BCF46C29}">
      <dgm:prSet/>
      <dgm:spPr/>
      <dgm:t>
        <a:bodyPr/>
        <a:lstStyle/>
        <a:p>
          <a:endParaRPr lang="ru-RU"/>
        </a:p>
      </dgm:t>
    </dgm:pt>
    <dgm:pt modelId="{FC83716A-DACB-49FE-8AD3-D122BBB2D6DF}" type="sibTrans" cxnId="{95452101-8011-4B61-A238-C685BCF46C29}">
      <dgm:prSet/>
      <dgm:spPr/>
      <dgm:t>
        <a:bodyPr/>
        <a:lstStyle/>
        <a:p>
          <a:endParaRPr lang="ru-RU"/>
        </a:p>
      </dgm:t>
    </dgm:pt>
    <dgm:pt modelId="{FA486141-0227-4F73-AEC6-6506BA6DE2E5}">
      <dgm:prSet/>
      <dgm:spPr/>
      <dgm:t>
        <a:bodyPr/>
        <a:lstStyle/>
        <a:p>
          <a:pPr rtl="0"/>
          <a:r>
            <a:rPr lang="ru-RU" i="1" dirty="0" smtClean="0"/>
            <a:t>5)  «</a:t>
          </a:r>
          <a:r>
            <a:rPr lang="ru-RU" i="1" dirty="0" err="1" smtClean="0"/>
            <a:t>Қазақстан</a:t>
          </a:r>
          <a:r>
            <a:rPr lang="ru-RU" i="1" dirty="0" smtClean="0"/>
            <a:t> </a:t>
          </a:r>
          <a:r>
            <a:rPr lang="ru-RU" i="1" dirty="0" err="1" smtClean="0"/>
            <a:t>Республикасының</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нарығындағы</a:t>
          </a:r>
          <a:r>
            <a:rPr lang="ru-RU" i="1" dirty="0" smtClean="0"/>
            <a:t> </a:t>
          </a:r>
          <a:r>
            <a:rPr lang="ru-RU" i="1" dirty="0" err="1" smtClean="0"/>
            <a:t>инсайдерлік</a:t>
          </a:r>
          <a:r>
            <a:rPr lang="ru-RU" i="1" dirty="0" smtClean="0"/>
            <a:t> </a:t>
          </a:r>
          <a:r>
            <a:rPr lang="ru-RU" i="1" dirty="0" err="1" smtClean="0"/>
            <a:t>келісімшарт</a:t>
          </a:r>
          <a:r>
            <a:rPr lang="ru-RU" i="1" dirty="0" smtClean="0"/>
            <a:t> » </a:t>
          </a:r>
          <a:r>
            <a:rPr lang="ru-RU" i="1" dirty="0" err="1" smtClean="0"/>
            <a:t>туралы</a:t>
          </a:r>
          <a:r>
            <a:rPr lang="ru-RU" i="1" dirty="0" smtClean="0"/>
            <a:t> </a:t>
          </a:r>
          <a:r>
            <a:rPr lang="ru-RU" i="1" dirty="0" err="1" smtClean="0"/>
            <a:t>заң</a:t>
          </a:r>
          <a:r>
            <a:rPr lang="ru-RU" i="1" dirty="0" smtClean="0"/>
            <a:t> </a:t>
          </a:r>
          <a:r>
            <a:rPr lang="ru-RU" i="1" dirty="0" err="1" smtClean="0"/>
            <a:t>жобасын</a:t>
          </a:r>
          <a:r>
            <a:rPr lang="ru-RU" i="1" dirty="0" smtClean="0"/>
            <a:t> </a:t>
          </a:r>
          <a:r>
            <a:rPr lang="ru-RU" i="1" dirty="0" err="1" smtClean="0"/>
            <a:t>қайта</a:t>
          </a:r>
          <a:r>
            <a:rPr lang="ru-RU" i="1" dirty="0" smtClean="0"/>
            <a:t> </a:t>
          </a:r>
          <a:r>
            <a:rPr lang="ru-RU" i="1" dirty="0" err="1" smtClean="0"/>
            <a:t>өңдеу</a:t>
          </a:r>
          <a:r>
            <a:rPr lang="ru-RU" i="1" dirty="0" smtClean="0"/>
            <a:t>;</a:t>
          </a:r>
          <a:endParaRPr lang="ru-RU" i="1" dirty="0"/>
        </a:p>
      </dgm:t>
    </dgm:pt>
    <dgm:pt modelId="{E8A2BD96-F678-4A08-A92B-1A85D7DA6620}" type="parTrans" cxnId="{39229924-6F9C-4516-A94A-8218F0C1A694}">
      <dgm:prSet/>
      <dgm:spPr/>
      <dgm:t>
        <a:bodyPr/>
        <a:lstStyle/>
        <a:p>
          <a:endParaRPr lang="ru-RU"/>
        </a:p>
      </dgm:t>
    </dgm:pt>
    <dgm:pt modelId="{67554BEA-2169-4E0C-BE35-5C4FED2ACC77}" type="sibTrans" cxnId="{39229924-6F9C-4516-A94A-8218F0C1A694}">
      <dgm:prSet/>
      <dgm:spPr/>
      <dgm:t>
        <a:bodyPr/>
        <a:lstStyle/>
        <a:p>
          <a:endParaRPr lang="ru-RU"/>
        </a:p>
      </dgm:t>
    </dgm:pt>
    <dgm:pt modelId="{5D144223-F1A4-4788-840E-D82D2C6C9957}">
      <dgm:prSet/>
      <dgm:spPr/>
      <dgm:t>
        <a:bodyPr/>
        <a:lstStyle/>
        <a:p>
          <a:pPr rtl="0"/>
          <a:r>
            <a:rPr lang="ru-RU" i="1" dirty="0" smtClean="0"/>
            <a:t>6) </a:t>
          </a:r>
          <a:r>
            <a:rPr lang="ru-RU" i="1" dirty="0" err="1" smtClean="0"/>
            <a:t>бағалы</a:t>
          </a:r>
          <a:r>
            <a:rPr lang="ru-RU" i="1" dirty="0" smtClean="0"/>
            <a:t> </a:t>
          </a:r>
          <a:r>
            <a:rPr lang="ru-RU" i="1" dirty="0" err="1" smtClean="0"/>
            <a:t>қағаздардың</a:t>
          </a:r>
          <a:r>
            <a:rPr lang="ru-RU" i="1" dirty="0" smtClean="0"/>
            <a:t> </a:t>
          </a:r>
          <a:r>
            <a:rPr lang="ru-RU" i="1" dirty="0" err="1" smtClean="0"/>
            <a:t>шығарылуына</a:t>
          </a:r>
          <a:r>
            <a:rPr lang="ru-RU" i="1" dirty="0" smtClean="0"/>
            <a:t> </a:t>
          </a:r>
          <a:r>
            <a:rPr lang="ru-RU" i="1" dirty="0" err="1" smtClean="0"/>
            <a:t>байланысты</a:t>
          </a:r>
          <a:r>
            <a:rPr lang="ru-RU" i="1" dirty="0" smtClean="0"/>
            <a:t> </a:t>
          </a:r>
          <a:r>
            <a:rPr lang="ru-RU" i="1" dirty="0" err="1" smtClean="0"/>
            <a:t>транзакциондық</a:t>
          </a:r>
          <a:r>
            <a:rPr lang="ru-RU" i="1" dirty="0" smtClean="0"/>
            <a:t> </a:t>
          </a:r>
          <a:r>
            <a:rPr lang="ru-RU" i="1" dirty="0" err="1" smtClean="0"/>
            <a:t>шығындарды</a:t>
          </a:r>
          <a:r>
            <a:rPr lang="ru-RU" i="1" dirty="0" smtClean="0"/>
            <a:t> </a:t>
          </a:r>
          <a:r>
            <a:rPr lang="ru-RU" i="1" dirty="0" err="1" smtClean="0"/>
            <a:t>төмендету</a:t>
          </a:r>
          <a:r>
            <a:rPr lang="ru-RU" i="1" dirty="0" smtClean="0"/>
            <a:t>.</a:t>
          </a:r>
          <a:endParaRPr lang="ru-RU" i="1" dirty="0"/>
        </a:p>
      </dgm:t>
    </dgm:pt>
    <dgm:pt modelId="{48BFEDD2-ACA8-4B0D-930F-22B815DDF87B}" type="parTrans" cxnId="{63882099-6A66-49E4-8608-F3C99ECEA568}">
      <dgm:prSet/>
      <dgm:spPr/>
      <dgm:t>
        <a:bodyPr/>
        <a:lstStyle/>
        <a:p>
          <a:endParaRPr lang="ru-RU"/>
        </a:p>
      </dgm:t>
    </dgm:pt>
    <dgm:pt modelId="{CAB46462-4841-472E-A78F-01910D44609D}" type="sibTrans" cxnId="{63882099-6A66-49E4-8608-F3C99ECEA568}">
      <dgm:prSet/>
      <dgm:spPr/>
      <dgm:t>
        <a:bodyPr/>
        <a:lstStyle/>
        <a:p>
          <a:endParaRPr lang="ru-RU"/>
        </a:p>
      </dgm:t>
    </dgm:pt>
    <dgm:pt modelId="{079CEC4F-9DA1-497D-B40D-E139E4A1323C}" type="pres">
      <dgm:prSet presAssocID="{02EC4E76-5496-4758-9EE3-55B69B50CF9C}" presName="composite" presStyleCnt="0">
        <dgm:presLayoutVars>
          <dgm:chMax val="1"/>
          <dgm:dir/>
          <dgm:resizeHandles val="exact"/>
        </dgm:presLayoutVars>
      </dgm:prSet>
      <dgm:spPr/>
    </dgm:pt>
    <dgm:pt modelId="{9646CC49-5412-4A7F-9F8B-FE905CFDAD79}" type="pres">
      <dgm:prSet presAssocID="{02EC4E76-5496-4758-9EE3-55B69B50CF9C}" presName="radial" presStyleCnt="0">
        <dgm:presLayoutVars>
          <dgm:animLvl val="ctr"/>
        </dgm:presLayoutVars>
      </dgm:prSet>
      <dgm:spPr/>
    </dgm:pt>
    <dgm:pt modelId="{4A4A3036-653E-483A-9A72-2F398DDE7DA3}" type="pres">
      <dgm:prSet presAssocID="{F8E45369-E668-48B5-831D-86F2F90FC490}" presName="centerShape" presStyleLbl="vennNode1" presStyleIdx="0" presStyleCnt="7"/>
      <dgm:spPr/>
    </dgm:pt>
    <dgm:pt modelId="{A63F9FEE-7DDA-4AF5-A6FC-5B62FF564E8D}" type="pres">
      <dgm:prSet presAssocID="{037AB918-2E02-424D-BF94-3B152222F2BB}" presName="node" presStyleLbl="vennNode1" presStyleIdx="1" presStyleCnt="7">
        <dgm:presLayoutVars>
          <dgm:bulletEnabled val="1"/>
        </dgm:presLayoutVars>
      </dgm:prSet>
      <dgm:spPr/>
    </dgm:pt>
    <dgm:pt modelId="{B6158BB9-D35F-4062-B9F5-1D2F0DF78D6D}" type="pres">
      <dgm:prSet presAssocID="{0F665A43-F5B3-425A-8741-3367AB660240}" presName="node" presStyleLbl="vennNode1" presStyleIdx="2" presStyleCnt="7">
        <dgm:presLayoutVars>
          <dgm:bulletEnabled val="1"/>
        </dgm:presLayoutVars>
      </dgm:prSet>
      <dgm:spPr/>
    </dgm:pt>
    <dgm:pt modelId="{103A3AA2-AC91-429C-8F84-63FC61946D7A}" type="pres">
      <dgm:prSet presAssocID="{880F0A64-6007-4188-9FB8-C12E48830C03}" presName="node" presStyleLbl="vennNode1" presStyleIdx="3" presStyleCnt="7">
        <dgm:presLayoutVars>
          <dgm:bulletEnabled val="1"/>
        </dgm:presLayoutVars>
      </dgm:prSet>
      <dgm:spPr/>
    </dgm:pt>
    <dgm:pt modelId="{17DB3619-4941-4260-8B19-DA6CB85CCDF1}" type="pres">
      <dgm:prSet presAssocID="{E58F2628-C343-4877-8957-E21E50DC0525}" presName="node" presStyleLbl="vennNode1" presStyleIdx="4" presStyleCnt="7">
        <dgm:presLayoutVars>
          <dgm:bulletEnabled val="1"/>
        </dgm:presLayoutVars>
      </dgm:prSet>
      <dgm:spPr/>
    </dgm:pt>
    <dgm:pt modelId="{71B5C1C8-8AE7-4D9D-91DA-7B7C59A2D464}" type="pres">
      <dgm:prSet presAssocID="{FA486141-0227-4F73-AEC6-6506BA6DE2E5}" presName="node" presStyleLbl="vennNode1" presStyleIdx="5" presStyleCnt="7">
        <dgm:presLayoutVars>
          <dgm:bulletEnabled val="1"/>
        </dgm:presLayoutVars>
      </dgm:prSet>
      <dgm:spPr/>
    </dgm:pt>
    <dgm:pt modelId="{9B74EA5E-29EB-438C-ACEF-C960492A0D02}" type="pres">
      <dgm:prSet presAssocID="{5D144223-F1A4-4788-840E-D82D2C6C9957}" presName="node" presStyleLbl="vennNode1" presStyleIdx="6" presStyleCnt="7">
        <dgm:presLayoutVars>
          <dgm:bulletEnabled val="1"/>
        </dgm:presLayoutVars>
      </dgm:prSet>
      <dgm:spPr/>
    </dgm:pt>
  </dgm:ptLst>
  <dgm:cxnLst>
    <dgm:cxn modelId="{FAA54AF5-17F8-46BE-875D-FDB13FF9DD4F}" srcId="{F8E45369-E668-48B5-831D-86F2F90FC490}" destId="{037AB918-2E02-424D-BF94-3B152222F2BB}" srcOrd="0" destOrd="0" parTransId="{C4C996C5-B8FA-43A7-856E-1BAEE9389004}" sibTransId="{F6489BFD-AABA-4A2F-8159-722E87994EA5}"/>
    <dgm:cxn modelId="{A2B01027-E5C3-4A74-B433-DD88C7A98BC9}" type="presOf" srcId="{F8E45369-E668-48B5-831D-86F2F90FC490}" destId="{4A4A3036-653E-483A-9A72-2F398DDE7DA3}" srcOrd="0" destOrd="0" presId="urn:microsoft.com/office/officeart/2005/8/layout/radial3"/>
    <dgm:cxn modelId="{E599C58F-EDAD-430D-9277-2C3174B81A08}" type="presOf" srcId="{037AB918-2E02-424D-BF94-3B152222F2BB}" destId="{A63F9FEE-7DDA-4AF5-A6FC-5B62FF564E8D}" srcOrd="0" destOrd="0" presId="urn:microsoft.com/office/officeart/2005/8/layout/radial3"/>
    <dgm:cxn modelId="{663A1EA2-57DA-453D-945B-88DB736432CF}" type="presOf" srcId="{5D144223-F1A4-4788-840E-D82D2C6C9957}" destId="{9B74EA5E-29EB-438C-ACEF-C960492A0D02}" srcOrd="0" destOrd="0" presId="urn:microsoft.com/office/officeart/2005/8/layout/radial3"/>
    <dgm:cxn modelId="{7F37E08A-0F40-4C46-BEF2-E7A0AABACE0D}" srcId="{02EC4E76-5496-4758-9EE3-55B69B50CF9C}" destId="{F8E45369-E668-48B5-831D-86F2F90FC490}" srcOrd="0" destOrd="0" parTransId="{6761E6C5-2695-436B-B8F3-E5A159C691D8}" sibTransId="{68380409-36D9-4BBF-9CD4-B3D7E907A2E7}"/>
    <dgm:cxn modelId="{D1834170-0A36-4C0E-84DA-E1837D6DA81D}" type="presOf" srcId="{02EC4E76-5496-4758-9EE3-55B69B50CF9C}" destId="{079CEC4F-9DA1-497D-B40D-E139E4A1323C}" srcOrd="0" destOrd="0" presId="urn:microsoft.com/office/officeart/2005/8/layout/radial3"/>
    <dgm:cxn modelId="{95452101-8011-4B61-A238-C685BCF46C29}" srcId="{F8E45369-E668-48B5-831D-86F2F90FC490}" destId="{E58F2628-C343-4877-8957-E21E50DC0525}" srcOrd="3" destOrd="0" parTransId="{C626AC00-7180-41BE-85C9-7A02F897744C}" sibTransId="{FC83716A-DACB-49FE-8AD3-D122BBB2D6DF}"/>
    <dgm:cxn modelId="{B9453400-D7BF-41EC-ADF8-7AD15187C93C}" type="presOf" srcId="{FA486141-0227-4F73-AEC6-6506BA6DE2E5}" destId="{71B5C1C8-8AE7-4D9D-91DA-7B7C59A2D464}" srcOrd="0" destOrd="0" presId="urn:microsoft.com/office/officeart/2005/8/layout/radial3"/>
    <dgm:cxn modelId="{940A05F4-1D7F-4596-AF8E-90E65A263480}" type="presOf" srcId="{0F665A43-F5B3-425A-8741-3367AB660240}" destId="{B6158BB9-D35F-4062-B9F5-1D2F0DF78D6D}" srcOrd="0" destOrd="0" presId="urn:microsoft.com/office/officeart/2005/8/layout/radial3"/>
    <dgm:cxn modelId="{39229924-6F9C-4516-A94A-8218F0C1A694}" srcId="{F8E45369-E668-48B5-831D-86F2F90FC490}" destId="{FA486141-0227-4F73-AEC6-6506BA6DE2E5}" srcOrd="4" destOrd="0" parTransId="{E8A2BD96-F678-4A08-A92B-1A85D7DA6620}" sibTransId="{67554BEA-2169-4E0C-BE35-5C4FED2ACC77}"/>
    <dgm:cxn modelId="{C790B4D7-5AE2-4C2C-B382-2CEE96580E6C}" type="presOf" srcId="{880F0A64-6007-4188-9FB8-C12E48830C03}" destId="{103A3AA2-AC91-429C-8F84-63FC61946D7A}" srcOrd="0" destOrd="0" presId="urn:microsoft.com/office/officeart/2005/8/layout/radial3"/>
    <dgm:cxn modelId="{6542A0DE-6D79-4954-920F-640090635CD4}" srcId="{F8E45369-E668-48B5-831D-86F2F90FC490}" destId="{880F0A64-6007-4188-9FB8-C12E48830C03}" srcOrd="2" destOrd="0" parTransId="{F7E5DC55-9367-44BC-805C-D92ADE571116}" sibTransId="{4C597874-608D-43B1-8BBF-DBCA92E2CA1B}"/>
    <dgm:cxn modelId="{5BCA4FC9-1569-4E54-BBDE-AEF48FF993B1}" srcId="{F8E45369-E668-48B5-831D-86F2F90FC490}" destId="{0F665A43-F5B3-425A-8741-3367AB660240}" srcOrd="1" destOrd="0" parTransId="{F6E11E78-0312-4279-A9B5-ABA3C7438AD6}" sibTransId="{1F670BDC-BCD5-49D2-8DA3-4706D1BC4924}"/>
    <dgm:cxn modelId="{63882099-6A66-49E4-8608-F3C99ECEA568}" srcId="{F8E45369-E668-48B5-831D-86F2F90FC490}" destId="{5D144223-F1A4-4788-840E-D82D2C6C9957}" srcOrd="5" destOrd="0" parTransId="{48BFEDD2-ACA8-4B0D-930F-22B815DDF87B}" sibTransId="{CAB46462-4841-472E-A78F-01910D44609D}"/>
    <dgm:cxn modelId="{AE40CB3D-E465-4EF1-8487-5EB3AEB627BE}" type="presOf" srcId="{E58F2628-C343-4877-8957-E21E50DC0525}" destId="{17DB3619-4941-4260-8B19-DA6CB85CCDF1}" srcOrd="0" destOrd="0" presId="urn:microsoft.com/office/officeart/2005/8/layout/radial3"/>
    <dgm:cxn modelId="{EB578D98-6E53-4CF3-8A91-7D9E36E0F7CD}" type="presParOf" srcId="{079CEC4F-9DA1-497D-B40D-E139E4A1323C}" destId="{9646CC49-5412-4A7F-9F8B-FE905CFDAD79}" srcOrd="0" destOrd="0" presId="urn:microsoft.com/office/officeart/2005/8/layout/radial3"/>
    <dgm:cxn modelId="{CA86E6CD-A377-4E8A-8C11-0204C72ABBC7}" type="presParOf" srcId="{9646CC49-5412-4A7F-9F8B-FE905CFDAD79}" destId="{4A4A3036-653E-483A-9A72-2F398DDE7DA3}" srcOrd="0" destOrd="0" presId="urn:microsoft.com/office/officeart/2005/8/layout/radial3"/>
    <dgm:cxn modelId="{5ED5F38F-C641-4ACB-9591-C486D5E192DE}" type="presParOf" srcId="{9646CC49-5412-4A7F-9F8B-FE905CFDAD79}" destId="{A63F9FEE-7DDA-4AF5-A6FC-5B62FF564E8D}" srcOrd="1" destOrd="0" presId="urn:microsoft.com/office/officeart/2005/8/layout/radial3"/>
    <dgm:cxn modelId="{AA5ECCB0-F651-49AE-A78A-AE35E1AC1BE0}" type="presParOf" srcId="{9646CC49-5412-4A7F-9F8B-FE905CFDAD79}" destId="{B6158BB9-D35F-4062-B9F5-1D2F0DF78D6D}" srcOrd="2" destOrd="0" presId="urn:microsoft.com/office/officeart/2005/8/layout/radial3"/>
    <dgm:cxn modelId="{A9364509-1460-4E1A-8621-3615E5C03945}" type="presParOf" srcId="{9646CC49-5412-4A7F-9F8B-FE905CFDAD79}" destId="{103A3AA2-AC91-429C-8F84-63FC61946D7A}" srcOrd="3" destOrd="0" presId="urn:microsoft.com/office/officeart/2005/8/layout/radial3"/>
    <dgm:cxn modelId="{5E3E4C02-8BB9-4BEA-B1B5-F6BBB72C76D9}" type="presParOf" srcId="{9646CC49-5412-4A7F-9F8B-FE905CFDAD79}" destId="{17DB3619-4941-4260-8B19-DA6CB85CCDF1}" srcOrd="4" destOrd="0" presId="urn:microsoft.com/office/officeart/2005/8/layout/radial3"/>
    <dgm:cxn modelId="{7B3CCBAF-7DD0-4D54-93B4-393E48504308}" type="presParOf" srcId="{9646CC49-5412-4A7F-9F8B-FE905CFDAD79}" destId="{71B5C1C8-8AE7-4D9D-91DA-7B7C59A2D464}" srcOrd="5" destOrd="0" presId="urn:microsoft.com/office/officeart/2005/8/layout/radial3"/>
    <dgm:cxn modelId="{9C8E418C-E104-494A-A7BD-7E12CF2AA524}" type="presParOf" srcId="{9646CC49-5412-4A7F-9F8B-FE905CFDAD79}" destId="{9B74EA5E-29EB-438C-ACEF-C960492A0D02}" srcOrd="6"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46140DD-A16E-4AF7-BC14-5E85FC9BE4D3}" type="doc">
      <dgm:prSet loTypeId="urn:microsoft.com/office/officeart/2008/layout/VerticalCircleList" loCatId="list" qsTypeId="urn:microsoft.com/office/officeart/2005/8/quickstyle/3d1" qsCatId="3D" csTypeId="urn:microsoft.com/office/officeart/2005/8/colors/accent1_2" csCatId="accent1"/>
      <dgm:spPr/>
      <dgm:t>
        <a:bodyPr/>
        <a:lstStyle/>
        <a:p>
          <a:endParaRPr lang="ru-RU"/>
        </a:p>
      </dgm:t>
    </dgm:pt>
    <dgm:pt modelId="{59270C24-5FA7-42A9-B46C-097FC8003B63}">
      <dgm:prSet/>
      <dgm:spPr/>
      <dgm:t>
        <a:bodyPr/>
        <a:lstStyle/>
        <a:p>
          <a:pPr rtl="0"/>
          <a:r>
            <a:rPr lang="ru-RU" i="1" dirty="0" smtClean="0"/>
            <a:t>Бағалы </a:t>
          </a:r>
          <a:r>
            <a:rPr lang="ru-RU" i="1" dirty="0" err="1" smtClean="0"/>
            <a:t>қағаздардың</a:t>
          </a:r>
          <a:r>
            <a:rPr lang="ru-RU" i="1" dirty="0" smtClean="0"/>
            <a:t> </a:t>
          </a:r>
          <a:r>
            <a:rPr lang="ru-RU" i="1" dirty="0" err="1" smtClean="0"/>
            <a:t>түрлері</a:t>
          </a:r>
          <a:r>
            <a:rPr lang="ru-RU" i="1" dirty="0" smtClean="0"/>
            <a:t>:</a:t>
          </a:r>
          <a:endParaRPr lang="ru-RU" i="1" dirty="0"/>
        </a:p>
      </dgm:t>
    </dgm:pt>
    <dgm:pt modelId="{A722DC62-28F0-4390-87B5-1AE21093B27E}" type="parTrans" cxnId="{E3D05100-08C1-4931-918F-A00E7550127A}">
      <dgm:prSet/>
      <dgm:spPr/>
      <dgm:t>
        <a:bodyPr/>
        <a:lstStyle/>
        <a:p>
          <a:endParaRPr lang="ru-RU"/>
        </a:p>
      </dgm:t>
    </dgm:pt>
    <dgm:pt modelId="{40D6FCF3-9A94-4D7E-A61C-441936697C32}" type="sibTrans" cxnId="{E3D05100-08C1-4931-918F-A00E7550127A}">
      <dgm:prSet/>
      <dgm:spPr/>
      <dgm:t>
        <a:bodyPr/>
        <a:lstStyle/>
        <a:p>
          <a:endParaRPr lang="ru-RU"/>
        </a:p>
      </dgm:t>
    </dgm:pt>
    <dgm:pt modelId="{82C8C2BA-217B-4D80-B2E3-3B902F605F10}">
      <dgm:prSet/>
      <dgm:spPr/>
      <dgm:t>
        <a:bodyPr/>
        <a:lstStyle/>
        <a:p>
          <a:pPr rtl="0"/>
          <a:r>
            <a:rPr lang="ru-RU" i="1" smtClean="0"/>
            <a:t>Атаулы бағалы қағазбен куәландырылған құқықтар онда аталған адамға тиесілі болады. </a:t>
          </a:r>
          <a:endParaRPr lang="ru-RU" i="1" dirty="0"/>
        </a:p>
      </dgm:t>
    </dgm:pt>
    <dgm:pt modelId="{F699B1CA-10DC-4C74-9508-02976BCD8E6E}" type="parTrans" cxnId="{1F74077E-4A46-4ECB-AE74-AA92EAC61588}">
      <dgm:prSet/>
      <dgm:spPr/>
      <dgm:t>
        <a:bodyPr/>
        <a:lstStyle/>
        <a:p>
          <a:endParaRPr lang="ru-RU"/>
        </a:p>
      </dgm:t>
    </dgm:pt>
    <dgm:pt modelId="{79BA2479-1DA7-4D18-AD58-831386DBEE5C}" type="sibTrans" cxnId="{1F74077E-4A46-4ECB-AE74-AA92EAC61588}">
      <dgm:prSet/>
      <dgm:spPr/>
      <dgm:t>
        <a:bodyPr/>
        <a:lstStyle/>
        <a:p>
          <a:endParaRPr lang="ru-RU"/>
        </a:p>
      </dgm:t>
    </dgm:pt>
    <dgm:pt modelId="{E50284C9-9E15-4D8F-AD99-51C92846066C}">
      <dgm:prSet/>
      <dgm:spPr/>
      <dgm:t>
        <a:bodyPr/>
        <a:lstStyle/>
        <a:p>
          <a:pPr rtl="0"/>
          <a:r>
            <a:rPr lang="ru-RU" i="1" dirty="0" err="1" smtClean="0"/>
            <a:t>Ұсынбалы</a:t>
          </a:r>
          <a:r>
            <a:rPr lang="ru-RU" i="1" dirty="0" smtClean="0"/>
            <a:t> </a:t>
          </a:r>
          <a:r>
            <a:rPr lang="ru-RU" i="1" dirty="0" err="1" smtClean="0"/>
            <a:t>бағалы</a:t>
          </a:r>
          <a:r>
            <a:rPr lang="ru-RU" i="1" dirty="0" smtClean="0"/>
            <a:t> </a:t>
          </a:r>
          <a:r>
            <a:rPr lang="ru-RU" i="1" dirty="0" err="1" smtClean="0"/>
            <a:t>қағазбен</a:t>
          </a:r>
          <a:r>
            <a:rPr lang="ru-RU" i="1" dirty="0" smtClean="0"/>
            <a:t> </a:t>
          </a:r>
          <a:r>
            <a:rPr lang="ru-RU" i="1" dirty="0" err="1" smtClean="0"/>
            <a:t>куәландырылған</a:t>
          </a:r>
          <a:r>
            <a:rPr lang="ru-RU" i="1" dirty="0" smtClean="0"/>
            <a:t> </a:t>
          </a:r>
          <a:r>
            <a:rPr lang="ru-RU" i="1" dirty="0" err="1" smtClean="0"/>
            <a:t>құқықтар</a:t>
          </a:r>
          <a:r>
            <a:rPr lang="ru-RU" i="1" dirty="0" smtClean="0"/>
            <a:t> </a:t>
          </a:r>
          <a:r>
            <a:rPr lang="ru-RU" i="1" dirty="0" err="1" smtClean="0"/>
            <a:t>бағалы</a:t>
          </a:r>
          <a:r>
            <a:rPr lang="ru-RU" i="1" dirty="0" smtClean="0"/>
            <a:t> </a:t>
          </a:r>
          <a:r>
            <a:rPr lang="ru-RU" i="1" dirty="0" err="1" smtClean="0"/>
            <a:t>қағазды</a:t>
          </a:r>
          <a:r>
            <a:rPr lang="ru-RU" i="1" dirty="0" smtClean="0"/>
            <a:t> </a:t>
          </a:r>
          <a:r>
            <a:rPr lang="ru-RU" i="1" dirty="0" err="1" smtClean="0"/>
            <a:t>ұсынушыға</a:t>
          </a:r>
          <a:r>
            <a:rPr lang="ru-RU" i="1" dirty="0" smtClean="0"/>
            <a:t>   </a:t>
          </a:r>
          <a:r>
            <a:rPr lang="ru-RU" i="1" dirty="0" err="1" smtClean="0"/>
            <a:t>тиесілі</a:t>
          </a:r>
          <a:r>
            <a:rPr lang="ru-RU" i="1" dirty="0" smtClean="0"/>
            <a:t> </a:t>
          </a:r>
          <a:r>
            <a:rPr lang="ru-RU" i="1" dirty="0" err="1" smtClean="0"/>
            <a:t>болады</a:t>
          </a:r>
          <a:r>
            <a:rPr lang="ru-RU" i="1" dirty="0" smtClean="0"/>
            <a:t>.  </a:t>
          </a:r>
          <a:endParaRPr lang="ru-RU" i="1" dirty="0"/>
        </a:p>
      </dgm:t>
    </dgm:pt>
    <dgm:pt modelId="{3F220268-9A1B-4001-98E4-B62F9669EF26}" type="parTrans" cxnId="{751AED24-4EB1-47C6-837B-72475A36929E}">
      <dgm:prSet/>
      <dgm:spPr/>
      <dgm:t>
        <a:bodyPr/>
        <a:lstStyle/>
        <a:p>
          <a:endParaRPr lang="ru-RU"/>
        </a:p>
      </dgm:t>
    </dgm:pt>
    <dgm:pt modelId="{F0E3DFD4-1226-4E95-9D3E-A495454025CF}" type="sibTrans" cxnId="{751AED24-4EB1-47C6-837B-72475A36929E}">
      <dgm:prSet/>
      <dgm:spPr/>
      <dgm:t>
        <a:bodyPr/>
        <a:lstStyle/>
        <a:p>
          <a:endParaRPr lang="ru-RU"/>
        </a:p>
      </dgm:t>
    </dgm:pt>
    <dgm:pt modelId="{4DD9A2D6-509A-4725-B39B-0029FA9F7C90}">
      <dgm:prSet/>
      <dgm:spPr/>
      <dgm:t>
        <a:bodyPr/>
        <a:lstStyle/>
        <a:p>
          <a:pPr rtl="0"/>
          <a:r>
            <a:rPr lang="ru-RU" i="1" smtClean="0"/>
            <a:t>Орделік  бағалы қағазбен куәландырылған құқықтар онда аталған адамға тиесілі болады.</a:t>
          </a:r>
          <a:endParaRPr lang="ru-RU" i="1" dirty="0"/>
        </a:p>
      </dgm:t>
    </dgm:pt>
    <dgm:pt modelId="{0B6249CD-8500-4714-B974-8D57845475D7}" type="parTrans" cxnId="{2093D665-A430-43D4-B456-F18155539177}">
      <dgm:prSet/>
      <dgm:spPr/>
      <dgm:t>
        <a:bodyPr/>
        <a:lstStyle/>
        <a:p>
          <a:endParaRPr lang="ru-RU"/>
        </a:p>
      </dgm:t>
    </dgm:pt>
    <dgm:pt modelId="{CCDC0FC5-3217-415E-8336-321CB0FFA8B5}" type="sibTrans" cxnId="{2093D665-A430-43D4-B456-F18155539177}">
      <dgm:prSet/>
      <dgm:spPr/>
      <dgm:t>
        <a:bodyPr/>
        <a:lstStyle/>
        <a:p>
          <a:endParaRPr lang="ru-RU"/>
        </a:p>
      </dgm:t>
    </dgm:pt>
    <dgm:pt modelId="{3F576470-3210-4FB0-90CD-28B97E82C9AD}">
      <dgm:prSet/>
      <dgm:spPr/>
      <dgm:t>
        <a:bodyPr/>
        <a:lstStyle/>
        <a:p>
          <a:pPr rtl="0"/>
          <a:r>
            <a:rPr lang="ru-RU" i="1" smtClean="0"/>
            <a:t>Акция – қоғам шығаратын және бағалы қағаздың түрі мен санатына байланысты дивидендтер алуға, қоғамды басқаруға қатысуға және қоғам жойылғаннан кейін оның қалған мүлкінің бір бөлігіне акционерлердің құқықтарын куәландыратын бағалы қағаз. </a:t>
          </a:r>
          <a:endParaRPr lang="ru-RU" i="1" dirty="0"/>
        </a:p>
      </dgm:t>
    </dgm:pt>
    <dgm:pt modelId="{A778024B-0275-41AB-A835-6BF391463AC4}" type="parTrans" cxnId="{7EA10F09-C452-46CD-8460-2349571F68E6}">
      <dgm:prSet/>
      <dgm:spPr/>
      <dgm:t>
        <a:bodyPr/>
        <a:lstStyle/>
        <a:p>
          <a:endParaRPr lang="ru-RU"/>
        </a:p>
      </dgm:t>
    </dgm:pt>
    <dgm:pt modelId="{C5FD9CEB-057B-43A3-8D60-04AEE9B9F25D}" type="sibTrans" cxnId="{7EA10F09-C452-46CD-8460-2349571F68E6}">
      <dgm:prSet/>
      <dgm:spPr/>
      <dgm:t>
        <a:bodyPr/>
        <a:lstStyle/>
        <a:p>
          <a:endParaRPr lang="ru-RU"/>
        </a:p>
      </dgm:t>
    </dgm:pt>
    <dgm:pt modelId="{F7AA471C-F037-4E9F-93E4-563B8E533FF7}">
      <dgm:prSet/>
      <dgm:spPr/>
      <dgm:t>
        <a:bodyPr/>
        <a:lstStyle/>
        <a:p>
          <a:pPr rtl="0"/>
          <a:r>
            <a:rPr lang="ru-RU" i="1" smtClean="0"/>
            <a:t>Облигация ұстаушының оны шығарған адамнан онда көзделген мерзімде нақты құнымен облигация немесе басқа мүліктік балама алуға құқығын куәландыратын бағалы қағаз облигация деп аталады. Облигация өзінің ұстаушысына облигацияның нақты құнының онда көрсетілген сыйақыны (мүддені) не өзге де мүліктік құқықты алуына құқық береді. </a:t>
          </a:r>
          <a:endParaRPr lang="ru-RU" i="1" dirty="0"/>
        </a:p>
      </dgm:t>
    </dgm:pt>
    <dgm:pt modelId="{A3A91C6A-C23C-4A0D-8D0C-C89E247AD2C6}" type="parTrans" cxnId="{7D81EC17-DFBD-4BB8-BA57-031466457C43}">
      <dgm:prSet/>
      <dgm:spPr/>
      <dgm:t>
        <a:bodyPr/>
        <a:lstStyle/>
        <a:p>
          <a:endParaRPr lang="ru-RU"/>
        </a:p>
      </dgm:t>
    </dgm:pt>
    <dgm:pt modelId="{0B50F5B3-4E8A-41D9-A377-ABA63E81F798}" type="sibTrans" cxnId="{7D81EC17-DFBD-4BB8-BA57-031466457C43}">
      <dgm:prSet/>
      <dgm:spPr/>
      <dgm:t>
        <a:bodyPr/>
        <a:lstStyle/>
        <a:p>
          <a:endParaRPr lang="ru-RU"/>
        </a:p>
      </dgm:t>
    </dgm:pt>
    <dgm:pt modelId="{E7195F6F-F174-4D5C-9380-63E981691329}" type="pres">
      <dgm:prSet presAssocID="{446140DD-A16E-4AF7-BC14-5E85FC9BE4D3}" presName="Name0" presStyleCnt="0">
        <dgm:presLayoutVars>
          <dgm:dir/>
        </dgm:presLayoutVars>
      </dgm:prSet>
      <dgm:spPr/>
    </dgm:pt>
    <dgm:pt modelId="{576A0D09-2DCC-4A96-B85B-57DE4B7A7B49}" type="pres">
      <dgm:prSet presAssocID="{59270C24-5FA7-42A9-B46C-097FC8003B63}" presName="withChildren" presStyleCnt="0"/>
      <dgm:spPr/>
    </dgm:pt>
    <dgm:pt modelId="{3FAF4C1A-03B0-4E54-9DB6-3902542A5494}" type="pres">
      <dgm:prSet presAssocID="{59270C24-5FA7-42A9-B46C-097FC8003B63}" presName="bigCircle" presStyleLbl="vennNode1" presStyleIdx="0" presStyleCnt="6"/>
      <dgm:spPr/>
    </dgm:pt>
    <dgm:pt modelId="{C99DC222-C325-47B9-B6F0-5CF43AD6276F}" type="pres">
      <dgm:prSet presAssocID="{59270C24-5FA7-42A9-B46C-097FC8003B63}" presName="medCircle" presStyleLbl="vennNode1" presStyleIdx="1" presStyleCnt="6"/>
      <dgm:spPr/>
    </dgm:pt>
    <dgm:pt modelId="{ADC86D46-8820-4D50-9678-328FCAE5F242}" type="pres">
      <dgm:prSet presAssocID="{59270C24-5FA7-42A9-B46C-097FC8003B63}" presName="txLvl1" presStyleLbl="revTx" presStyleIdx="0" presStyleCnt="6"/>
      <dgm:spPr/>
    </dgm:pt>
    <dgm:pt modelId="{BEE141E6-E688-4A8F-9DCC-1A9E36CBAE96}" type="pres">
      <dgm:prSet presAssocID="{59270C24-5FA7-42A9-B46C-097FC8003B63}" presName="lin" presStyleCnt="0"/>
      <dgm:spPr/>
    </dgm:pt>
    <dgm:pt modelId="{28BA8760-1640-4231-AAEC-F4A92774DC21}" type="pres">
      <dgm:prSet presAssocID="{82C8C2BA-217B-4D80-B2E3-3B902F605F10}" presName="txLvl2" presStyleLbl="revTx" presStyleIdx="1" presStyleCnt="6"/>
      <dgm:spPr/>
    </dgm:pt>
    <dgm:pt modelId="{FB1A63D1-9A5F-4CA8-AC01-D1FE6FA608DA}" type="pres">
      <dgm:prSet presAssocID="{79BA2479-1DA7-4D18-AD58-831386DBEE5C}" presName="smCircle" presStyleLbl="vennNode1" presStyleIdx="2" presStyleCnt="6"/>
      <dgm:spPr/>
    </dgm:pt>
    <dgm:pt modelId="{9A25D2F6-943F-485D-BCA0-A1674E4AA079}" type="pres">
      <dgm:prSet presAssocID="{E50284C9-9E15-4D8F-AD99-51C92846066C}" presName="txLvl2" presStyleLbl="revTx" presStyleIdx="2" presStyleCnt="6"/>
      <dgm:spPr/>
    </dgm:pt>
    <dgm:pt modelId="{819D4A9B-0C71-4CC7-BFB0-2B8D364E4E5C}" type="pres">
      <dgm:prSet presAssocID="{F0E3DFD4-1226-4E95-9D3E-A495454025CF}" presName="smCircle" presStyleLbl="vennNode1" presStyleIdx="3" presStyleCnt="6"/>
      <dgm:spPr/>
    </dgm:pt>
    <dgm:pt modelId="{2A07BAD8-B898-4A2D-972C-B14A1C8802BE}" type="pres">
      <dgm:prSet presAssocID="{4DD9A2D6-509A-4725-B39B-0029FA9F7C90}" presName="txLvl2" presStyleLbl="revTx" presStyleIdx="3" presStyleCnt="6"/>
      <dgm:spPr/>
    </dgm:pt>
    <dgm:pt modelId="{989072FA-0F79-4BC1-8917-0E64E294FB66}" type="pres">
      <dgm:prSet presAssocID="{CCDC0FC5-3217-415E-8336-321CB0FFA8B5}" presName="smCircle" presStyleLbl="vennNode1" presStyleIdx="4" presStyleCnt="6"/>
      <dgm:spPr/>
    </dgm:pt>
    <dgm:pt modelId="{A8D3E2DC-92CE-4CE2-9C69-171BDD9CCBEB}" type="pres">
      <dgm:prSet presAssocID="{3F576470-3210-4FB0-90CD-28B97E82C9AD}" presName="txLvl2" presStyleLbl="revTx" presStyleIdx="4" presStyleCnt="6"/>
      <dgm:spPr/>
    </dgm:pt>
    <dgm:pt modelId="{21400386-48B8-46DC-8FCA-4AD657762A00}" type="pres">
      <dgm:prSet presAssocID="{C5FD9CEB-057B-43A3-8D60-04AEE9B9F25D}" presName="smCircle" presStyleLbl="vennNode1" presStyleIdx="5" presStyleCnt="6"/>
      <dgm:spPr/>
    </dgm:pt>
    <dgm:pt modelId="{87BAF32A-4810-4E91-AAF3-8A88D53D7A38}" type="pres">
      <dgm:prSet presAssocID="{F7AA471C-F037-4E9F-93E4-563B8E533FF7}" presName="txLvl2" presStyleLbl="revTx" presStyleIdx="5" presStyleCnt="6"/>
      <dgm:spPr/>
    </dgm:pt>
  </dgm:ptLst>
  <dgm:cxnLst>
    <dgm:cxn modelId="{FD6D4B9B-C216-42F2-9FF0-C0031BE2C729}" type="presOf" srcId="{59270C24-5FA7-42A9-B46C-097FC8003B63}" destId="{ADC86D46-8820-4D50-9678-328FCAE5F242}" srcOrd="0" destOrd="0" presId="urn:microsoft.com/office/officeart/2008/layout/VerticalCircleList"/>
    <dgm:cxn modelId="{27463A75-37F3-4306-AF7C-0AB1D9C56704}" type="presOf" srcId="{82C8C2BA-217B-4D80-B2E3-3B902F605F10}" destId="{28BA8760-1640-4231-AAEC-F4A92774DC21}" srcOrd="0" destOrd="0" presId="urn:microsoft.com/office/officeart/2008/layout/VerticalCircleList"/>
    <dgm:cxn modelId="{E7040DD3-8280-42E5-8FF5-A8FA01CB4083}" type="presOf" srcId="{E50284C9-9E15-4D8F-AD99-51C92846066C}" destId="{9A25D2F6-943F-485D-BCA0-A1674E4AA079}" srcOrd="0" destOrd="0" presId="urn:microsoft.com/office/officeart/2008/layout/VerticalCircleList"/>
    <dgm:cxn modelId="{A8AE2F99-D6BE-4074-8DF2-DE38648CCC22}" type="presOf" srcId="{F7AA471C-F037-4E9F-93E4-563B8E533FF7}" destId="{87BAF32A-4810-4E91-AAF3-8A88D53D7A38}" srcOrd="0" destOrd="0" presId="urn:microsoft.com/office/officeart/2008/layout/VerticalCircleList"/>
    <dgm:cxn modelId="{7EA10F09-C452-46CD-8460-2349571F68E6}" srcId="{59270C24-5FA7-42A9-B46C-097FC8003B63}" destId="{3F576470-3210-4FB0-90CD-28B97E82C9AD}" srcOrd="3" destOrd="0" parTransId="{A778024B-0275-41AB-A835-6BF391463AC4}" sibTransId="{C5FD9CEB-057B-43A3-8D60-04AEE9B9F25D}"/>
    <dgm:cxn modelId="{D8FF8A03-0AAD-483B-8F63-58E97F07BFDC}" type="presOf" srcId="{3F576470-3210-4FB0-90CD-28B97E82C9AD}" destId="{A8D3E2DC-92CE-4CE2-9C69-171BDD9CCBEB}" srcOrd="0" destOrd="0" presId="urn:microsoft.com/office/officeart/2008/layout/VerticalCircleList"/>
    <dgm:cxn modelId="{E3D05100-08C1-4931-918F-A00E7550127A}" srcId="{446140DD-A16E-4AF7-BC14-5E85FC9BE4D3}" destId="{59270C24-5FA7-42A9-B46C-097FC8003B63}" srcOrd="0" destOrd="0" parTransId="{A722DC62-28F0-4390-87B5-1AE21093B27E}" sibTransId="{40D6FCF3-9A94-4D7E-A61C-441936697C32}"/>
    <dgm:cxn modelId="{1F74077E-4A46-4ECB-AE74-AA92EAC61588}" srcId="{59270C24-5FA7-42A9-B46C-097FC8003B63}" destId="{82C8C2BA-217B-4D80-B2E3-3B902F605F10}" srcOrd="0" destOrd="0" parTransId="{F699B1CA-10DC-4C74-9508-02976BCD8E6E}" sibTransId="{79BA2479-1DA7-4D18-AD58-831386DBEE5C}"/>
    <dgm:cxn modelId="{A2578EBC-D34B-4E86-AF16-B91554A15C65}" type="presOf" srcId="{4DD9A2D6-509A-4725-B39B-0029FA9F7C90}" destId="{2A07BAD8-B898-4A2D-972C-B14A1C8802BE}" srcOrd="0" destOrd="0" presId="urn:microsoft.com/office/officeart/2008/layout/VerticalCircleList"/>
    <dgm:cxn modelId="{7D81EC17-DFBD-4BB8-BA57-031466457C43}" srcId="{59270C24-5FA7-42A9-B46C-097FC8003B63}" destId="{F7AA471C-F037-4E9F-93E4-563B8E533FF7}" srcOrd="4" destOrd="0" parTransId="{A3A91C6A-C23C-4A0D-8D0C-C89E247AD2C6}" sibTransId="{0B50F5B3-4E8A-41D9-A377-ABA63E81F798}"/>
    <dgm:cxn modelId="{751AED24-4EB1-47C6-837B-72475A36929E}" srcId="{59270C24-5FA7-42A9-B46C-097FC8003B63}" destId="{E50284C9-9E15-4D8F-AD99-51C92846066C}" srcOrd="1" destOrd="0" parTransId="{3F220268-9A1B-4001-98E4-B62F9669EF26}" sibTransId="{F0E3DFD4-1226-4E95-9D3E-A495454025CF}"/>
    <dgm:cxn modelId="{2093D665-A430-43D4-B456-F18155539177}" srcId="{59270C24-5FA7-42A9-B46C-097FC8003B63}" destId="{4DD9A2D6-509A-4725-B39B-0029FA9F7C90}" srcOrd="2" destOrd="0" parTransId="{0B6249CD-8500-4714-B974-8D57845475D7}" sibTransId="{CCDC0FC5-3217-415E-8336-321CB0FFA8B5}"/>
    <dgm:cxn modelId="{831AF141-B480-4BCC-A85C-9991B5997369}" type="presOf" srcId="{446140DD-A16E-4AF7-BC14-5E85FC9BE4D3}" destId="{E7195F6F-F174-4D5C-9380-63E981691329}" srcOrd="0" destOrd="0" presId="urn:microsoft.com/office/officeart/2008/layout/VerticalCircleList"/>
    <dgm:cxn modelId="{2CBB9DD7-D3DF-4BD2-BAEC-529D2E55318F}" type="presParOf" srcId="{E7195F6F-F174-4D5C-9380-63E981691329}" destId="{576A0D09-2DCC-4A96-B85B-57DE4B7A7B49}" srcOrd="0" destOrd="0" presId="urn:microsoft.com/office/officeart/2008/layout/VerticalCircleList"/>
    <dgm:cxn modelId="{110633D5-6A99-4B0B-9F8B-461D061C3ABA}" type="presParOf" srcId="{576A0D09-2DCC-4A96-B85B-57DE4B7A7B49}" destId="{3FAF4C1A-03B0-4E54-9DB6-3902542A5494}" srcOrd="0" destOrd="0" presId="urn:microsoft.com/office/officeart/2008/layout/VerticalCircleList"/>
    <dgm:cxn modelId="{BBABEE37-8B87-4158-9FAE-B2E99668567A}" type="presParOf" srcId="{576A0D09-2DCC-4A96-B85B-57DE4B7A7B49}" destId="{C99DC222-C325-47B9-B6F0-5CF43AD6276F}" srcOrd="1" destOrd="0" presId="urn:microsoft.com/office/officeart/2008/layout/VerticalCircleList"/>
    <dgm:cxn modelId="{A1E8C1EE-2BAF-4D04-A25E-AF3E9A785FBD}" type="presParOf" srcId="{576A0D09-2DCC-4A96-B85B-57DE4B7A7B49}" destId="{ADC86D46-8820-4D50-9678-328FCAE5F242}" srcOrd="2" destOrd="0" presId="urn:microsoft.com/office/officeart/2008/layout/VerticalCircleList"/>
    <dgm:cxn modelId="{9C3C8D9E-68CE-4F32-8F09-BC5056AF82E7}" type="presParOf" srcId="{576A0D09-2DCC-4A96-B85B-57DE4B7A7B49}" destId="{BEE141E6-E688-4A8F-9DCC-1A9E36CBAE96}" srcOrd="3" destOrd="0" presId="urn:microsoft.com/office/officeart/2008/layout/VerticalCircleList"/>
    <dgm:cxn modelId="{8B41FB50-4344-410C-AD07-2BEC9E795B84}" type="presParOf" srcId="{BEE141E6-E688-4A8F-9DCC-1A9E36CBAE96}" destId="{28BA8760-1640-4231-AAEC-F4A92774DC21}" srcOrd="0" destOrd="0" presId="urn:microsoft.com/office/officeart/2008/layout/VerticalCircleList"/>
    <dgm:cxn modelId="{C273CC42-F7CC-4978-BDFA-9E9ACBF47D89}" type="presParOf" srcId="{BEE141E6-E688-4A8F-9DCC-1A9E36CBAE96}" destId="{FB1A63D1-9A5F-4CA8-AC01-D1FE6FA608DA}" srcOrd="1" destOrd="0" presId="urn:microsoft.com/office/officeart/2008/layout/VerticalCircleList"/>
    <dgm:cxn modelId="{97B3925F-C1F8-4BF7-9757-E4CD76FFF240}" type="presParOf" srcId="{BEE141E6-E688-4A8F-9DCC-1A9E36CBAE96}" destId="{9A25D2F6-943F-485D-BCA0-A1674E4AA079}" srcOrd="2" destOrd="0" presId="urn:microsoft.com/office/officeart/2008/layout/VerticalCircleList"/>
    <dgm:cxn modelId="{2878C990-8366-47FC-ACE4-1866C9016A16}" type="presParOf" srcId="{BEE141E6-E688-4A8F-9DCC-1A9E36CBAE96}" destId="{819D4A9B-0C71-4CC7-BFB0-2B8D364E4E5C}" srcOrd="3" destOrd="0" presId="urn:microsoft.com/office/officeart/2008/layout/VerticalCircleList"/>
    <dgm:cxn modelId="{C0828075-EC2A-4CDA-99C4-B3AAA9B001C8}" type="presParOf" srcId="{BEE141E6-E688-4A8F-9DCC-1A9E36CBAE96}" destId="{2A07BAD8-B898-4A2D-972C-B14A1C8802BE}" srcOrd="4" destOrd="0" presId="urn:microsoft.com/office/officeart/2008/layout/VerticalCircleList"/>
    <dgm:cxn modelId="{4E50F0D3-37A4-43F4-99C8-FA9BDAA7726B}" type="presParOf" srcId="{BEE141E6-E688-4A8F-9DCC-1A9E36CBAE96}" destId="{989072FA-0F79-4BC1-8917-0E64E294FB66}" srcOrd="5" destOrd="0" presId="urn:microsoft.com/office/officeart/2008/layout/VerticalCircleList"/>
    <dgm:cxn modelId="{2D9874A8-D78B-42BE-A9F5-6BFB4FF8C2C4}" type="presParOf" srcId="{BEE141E6-E688-4A8F-9DCC-1A9E36CBAE96}" destId="{A8D3E2DC-92CE-4CE2-9C69-171BDD9CCBEB}" srcOrd="6" destOrd="0" presId="urn:microsoft.com/office/officeart/2008/layout/VerticalCircleList"/>
    <dgm:cxn modelId="{2C85074B-4893-453D-9200-9D7AAA872126}" type="presParOf" srcId="{BEE141E6-E688-4A8F-9DCC-1A9E36CBAE96}" destId="{21400386-48B8-46DC-8FCA-4AD657762A00}" srcOrd="7" destOrd="0" presId="urn:microsoft.com/office/officeart/2008/layout/VerticalCircleList"/>
    <dgm:cxn modelId="{CE2F2B33-1DB4-4361-9456-A66D6863A804}" type="presParOf" srcId="{BEE141E6-E688-4A8F-9DCC-1A9E36CBAE96}" destId="{87BAF32A-4810-4E91-AAF3-8A88D53D7A38}" srcOrd="8"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0DD514-865D-4AC8-A56C-A20739FFBB3D}" type="doc">
      <dgm:prSet loTypeId="urn:microsoft.com/office/officeart/2009/3/layout/SubStepProcess" loCatId="process" qsTypeId="urn:microsoft.com/office/officeart/2005/8/quickstyle/simple5" qsCatId="simple" csTypeId="urn:microsoft.com/office/officeart/2005/8/colors/accent1_2" csCatId="accent1" phldr="1"/>
      <dgm:spPr/>
      <dgm:t>
        <a:bodyPr/>
        <a:lstStyle/>
        <a:p>
          <a:endParaRPr lang="ru-RU"/>
        </a:p>
      </dgm:t>
    </dgm:pt>
    <dgm:pt modelId="{D4124079-A620-44ED-9556-3240343E4F06}">
      <dgm:prSet custT="1"/>
      <dgm:spPr/>
      <dgm:t>
        <a:bodyPr/>
        <a:lstStyle/>
        <a:p>
          <a:pPr rtl="0"/>
          <a:r>
            <a:rPr lang="ru-RU" sz="2400" i="1" dirty="0" err="1" smtClean="0"/>
            <a:t>Қор</a:t>
          </a:r>
          <a:r>
            <a:rPr lang="ru-RU" sz="2400" i="1" dirty="0" smtClean="0"/>
            <a:t> </a:t>
          </a:r>
          <a:r>
            <a:rPr lang="ru-RU" sz="2400" i="1" dirty="0" err="1" smtClean="0"/>
            <a:t>нарығын</a:t>
          </a:r>
          <a:r>
            <a:rPr lang="ru-RU" sz="2400" i="1" dirty="0" smtClean="0"/>
            <a:t> </a:t>
          </a:r>
          <a:r>
            <a:rPr lang="ru-RU" sz="2400" i="1" dirty="0" err="1" smtClean="0"/>
            <a:t>мемлекеттік</a:t>
          </a:r>
          <a:r>
            <a:rPr lang="ru-RU" sz="2400" i="1" dirty="0" smtClean="0"/>
            <a:t> </a:t>
          </a:r>
          <a:r>
            <a:rPr lang="ru-RU" sz="2400" i="1" dirty="0" err="1" smtClean="0"/>
            <a:t>реттеудің</a:t>
          </a:r>
          <a:r>
            <a:rPr lang="ru-RU" sz="2400" i="1" dirty="0" smtClean="0"/>
            <a:t> </a:t>
          </a:r>
          <a:r>
            <a:rPr lang="ru-RU" sz="2400" i="1" dirty="0" err="1" smtClean="0"/>
            <a:t>негізгі</a:t>
          </a:r>
          <a:r>
            <a:rPr lang="ru-RU" sz="2400" i="1" dirty="0" smtClean="0"/>
            <a:t> </a:t>
          </a:r>
          <a:r>
            <a:rPr lang="ru-RU" sz="2400" i="1" dirty="0" err="1" smtClean="0"/>
            <a:t>бағыттары</a:t>
          </a:r>
          <a:r>
            <a:rPr lang="ru-RU" sz="2400" i="1" dirty="0" smtClean="0"/>
            <a:t>:</a:t>
          </a:r>
          <a:endParaRPr lang="ru-RU" sz="2400" i="1" dirty="0"/>
        </a:p>
      </dgm:t>
    </dgm:pt>
    <dgm:pt modelId="{90A7C09F-7FB8-4E0C-B320-3F1D886E1025}" type="parTrans" cxnId="{16D01487-8384-4C72-B2BB-70CB6E9C1CEB}">
      <dgm:prSet/>
      <dgm:spPr/>
      <dgm:t>
        <a:bodyPr/>
        <a:lstStyle/>
        <a:p>
          <a:endParaRPr lang="ru-RU"/>
        </a:p>
      </dgm:t>
    </dgm:pt>
    <dgm:pt modelId="{2F039797-30EA-4611-98F8-139CB2928889}" type="sibTrans" cxnId="{16D01487-8384-4C72-B2BB-70CB6E9C1CEB}">
      <dgm:prSet/>
      <dgm:spPr/>
      <dgm:t>
        <a:bodyPr/>
        <a:lstStyle/>
        <a:p>
          <a:endParaRPr lang="ru-RU"/>
        </a:p>
      </dgm:t>
    </dgm:pt>
    <dgm:pt modelId="{D9216E51-C8CD-47E5-B012-404B2DA402C6}">
      <dgm:prSet/>
      <dgm:spPr/>
      <dgm:t>
        <a:bodyPr/>
        <a:lstStyle/>
        <a:p>
          <a:pPr rtl="0"/>
          <a:r>
            <a:rPr lang="ru-RU" i="1" smtClean="0"/>
            <a:t>Нарықтағы тәртіпті қолдау, барлық нарық қатынасушыларының жұмыс жасауы үшін қалыпты жағдай туғызу;</a:t>
          </a:r>
          <a:endParaRPr lang="ru-RU" i="1"/>
        </a:p>
      </dgm:t>
    </dgm:pt>
    <dgm:pt modelId="{FF606787-3154-494B-AAC3-0CA0D32E2989}" type="parTrans" cxnId="{757F24CC-2FE5-4662-89CA-CD6F99C1B108}">
      <dgm:prSet/>
      <dgm:spPr/>
      <dgm:t>
        <a:bodyPr/>
        <a:lstStyle/>
        <a:p>
          <a:endParaRPr lang="ru-RU"/>
        </a:p>
      </dgm:t>
    </dgm:pt>
    <dgm:pt modelId="{65D24014-F430-45BF-9D9D-BD44B02E5B02}" type="sibTrans" cxnId="{757F24CC-2FE5-4662-89CA-CD6F99C1B108}">
      <dgm:prSet/>
      <dgm:spPr/>
      <dgm:t>
        <a:bodyPr/>
        <a:lstStyle/>
        <a:p>
          <a:endParaRPr lang="ru-RU"/>
        </a:p>
      </dgm:t>
    </dgm:pt>
    <dgm:pt modelId="{1257C8F1-BC17-4B58-BDDB-F845D8F7A552}">
      <dgm:prSet/>
      <dgm:spPr/>
      <dgm:t>
        <a:bodyPr/>
        <a:lstStyle/>
        <a:p>
          <a:pPr rtl="0"/>
          <a:r>
            <a:rPr lang="ru-RU" i="1" dirty="0" smtClean="0"/>
            <a:t>Нарық </a:t>
          </a:r>
          <a:r>
            <a:rPr lang="ru-RU" i="1" dirty="0" err="1" smtClean="0"/>
            <a:t>қатынасушыларын</a:t>
          </a:r>
          <a:r>
            <a:rPr lang="ru-RU" i="1" dirty="0" smtClean="0"/>
            <a:t> </a:t>
          </a:r>
          <a:r>
            <a:rPr lang="ru-RU" i="1" dirty="0" err="1" smtClean="0"/>
            <a:t>жекелеген</a:t>
          </a:r>
          <a:r>
            <a:rPr lang="ru-RU" i="1" dirty="0" smtClean="0"/>
            <a:t> </a:t>
          </a:r>
          <a:r>
            <a:rPr lang="ru-RU" i="1" dirty="0" err="1" smtClean="0"/>
            <a:t>ұйымның</a:t>
          </a:r>
          <a:r>
            <a:rPr lang="ru-RU" i="1" dirty="0" smtClean="0"/>
            <a:t> </a:t>
          </a:r>
          <a:r>
            <a:rPr lang="ru-RU" i="1" dirty="0" err="1" smtClean="0"/>
            <a:t>тұлғаларынан</a:t>
          </a:r>
          <a:r>
            <a:rPr lang="ru-RU" i="1" dirty="0" smtClean="0"/>
            <a:t>, </a:t>
          </a:r>
          <a:r>
            <a:rPr lang="ru-RU" i="1" dirty="0" err="1" smtClean="0"/>
            <a:t>қылмыстық</a:t>
          </a:r>
          <a:r>
            <a:rPr lang="ru-RU" i="1" dirty="0" smtClean="0"/>
            <a:t> </a:t>
          </a:r>
          <a:r>
            <a:rPr lang="ru-RU" i="1" dirty="0" err="1" smtClean="0"/>
            <a:t>ұйымдардың</a:t>
          </a:r>
          <a:r>
            <a:rPr lang="ru-RU" i="1" dirty="0" smtClean="0"/>
            <a:t> </a:t>
          </a:r>
          <a:r>
            <a:rPr lang="ru-RU" i="1" dirty="0" err="1" smtClean="0"/>
            <a:t>адал</a:t>
          </a:r>
          <a:r>
            <a:rPr lang="ru-RU" i="1" dirty="0" smtClean="0"/>
            <a:t> </a:t>
          </a:r>
          <a:r>
            <a:rPr lang="ru-RU" i="1" dirty="0" err="1" smtClean="0"/>
            <a:t>еместігін</a:t>
          </a:r>
          <a:r>
            <a:rPr lang="ru-RU" i="1" dirty="0" smtClean="0"/>
            <a:t> </a:t>
          </a:r>
          <a:r>
            <a:rPr lang="ru-RU" i="1" dirty="0" err="1" smtClean="0"/>
            <a:t>алаяқтығынан</a:t>
          </a:r>
          <a:r>
            <a:rPr lang="ru-RU" i="1" dirty="0" smtClean="0"/>
            <a:t> </a:t>
          </a:r>
          <a:r>
            <a:rPr lang="ru-RU" i="1" dirty="0" err="1" smtClean="0"/>
            <a:t>қорғау</a:t>
          </a:r>
          <a:r>
            <a:rPr lang="ru-RU" i="1" dirty="0" smtClean="0"/>
            <a:t>;</a:t>
          </a:r>
          <a:endParaRPr lang="ru-RU" i="1" dirty="0"/>
        </a:p>
      </dgm:t>
    </dgm:pt>
    <dgm:pt modelId="{88C089A5-2CC6-47DF-8813-AC925CBE8669}" type="parTrans" cxnId="{EDAF5BAF-BBD5-4585-A891-6CFFC033EB3D}">
      <dgm:prSet/>
      <dgm:spPr/>
      <dgm:t>
        <a:bodyPr/>
        <a:lstStyle/>
        <a:p>
          <a:endParaRPr lang="ru-RU"/>
        </a:p>
      </dgm:t>
    </dgm:pt>
    <dgm:pt modelId="{1A62EE35-E05A-40E3-95E7-04B6C84CB7A5}" type="sibTrans" cxnId="{EDAF5BAF-BBD5-4585-A891-6CFFC033EB3D}">
      <dgm:prSet/>
      <dgm:spPr/>
      <dgm:t>
        <a:bodyPr/>
        <a:lstStyle/>
        <a:p>
          <a:endParaRPr lang="ru-RU"/>
        </a:p>
      </dgm:t>
    </dgm:pt>
    <dgm:pt modelId="{E9290A25-3B20-4DED-8698-BAFA5E8D1527}">
      <dgm:prSet/>
      <dgm:spPr/>
      <dgm:t>
        <a:bodyPr/>
        <a:lstStyle/>
        <a:p>
          <a:pPr rtl="0"/>
          <a:r>
            <a:rPr lang="ru-RU" i="1" smtClean="0"/>
            <a:t>Бағалы қағазға сұраныс пен ұсыныс негізінде баға құрылу процесінің еркіндігі мен алшақтығын қамтамасыз ету;</a:t>
          </a:r>
          <a:endParaRPr lang="ru-RU" i="1"/>
        </a:p>
      </dgm:t>
    </dgm:pt>
    <dgm:pt modelId="{377C203D-948D-481E-A102-79743B3EFE9A}" type="parTrans" cxnId="{5F27BBAC-2880-4FE7-A771-F7F375A63973}">
      <dgm:prSet/>
      <dgm:spPr/>
      <dgm:t>
        <a:bodyPr/>
        <a:lstStyle/>
        <a:p>
          <a:endParaRPr lang="ru-RU"/>
        </a:p>
      </dgm:t>
    </dgm:pt>
    <dgm:pt modelId="{2CBD411F-00BF-4572-8D60-10DB38079847}" type="sibTrans" cxnId="{5F27BBAC-2880-4FE7-A771-F7F375A63973}">
      <dgm:prSet/>
      <dgm:spPr/>
      <dgm:t>
        <a:bodyPr/>
        <a:lstStyle/>
        <a:p>
          <a:endParaRPr lang="ru-RU"/>
        </a:p>
      </dgm:t>
    </dgm:pt>
    <dgm:pt modelId="{8E6022FD-21BA-498A-85FF-46AF9612C172}">
      <dgm:prSet/>
      <dgm:spPr/>
      <dgm:t>
        <a:bodyPr/>
        <a:lstStyle/>
        <a:p>
          <a:pPr rtl="0"/>
          <a:r>
            <a:rPr lang="ru-RU" i="1" smtClean="0"/>
            <a:t>Барлық уақытта кәсіпкерлік қызметке ынталандыру бар болып табылатын және де әрбір тәуекелге пара пар сыйақысы бар тиімді нарық құру;</a:t>
          </a:r>
          <a:endParaRPr lang="ru-RU" i="1"/>
        </a:p>
      </dgm:t>
    </dgm:pt>
    <dgm:pt modelId="{CBEE2C92-1765-4FCB-A614-1DFDB571A0E3}" type="parTrans" cxnId="{878FF3C7-3462-4A83-A393-81CE67C02121}">
      <dgm:prSet/>
      <dgm:spPr/>
      <dgm:t>
        <a:bodyPr/>
        <a:lstStyle/>
        <a:p>
          <a:endParaRPr lang="ru-RU"/>
        </a:p>
      </dgm:t>
    </dgm:pt>
    <dgm:pt modelId="{7027DF0F-89E8-401F-BCF6-5253A3F2FB76}" type="sibTrans" cxnId="{878FF3C7-3462-4A83-A393-81CE67C02121}">
      <dgm:prSet/>
      <dgm:spPr/>
      <dgm:t>
        <a:bodyPr/>
        <a:lstStyle/>
        <a:p>
          <a:endParaRPr lang="ru-RU"/>
        </a:p>
      </dgm:t>
    </dgm:pt>
    <dgm:pt modelId="{B7EEF364-4180-47E0-9993-467936B2D630}">
      <dgm:prSet/>
      <dgm:spPr/>
      <dgm:t>
        <a:bodyPr/>
        <a:lstStyle/>
        <a:p>
          <a:pPr rtl="0"/>
          <a:r>
            <a:rPr lang="ru-RU" i="1" smtClean="0"/>
            <a:t>Белгілі бір жағдайларда жаңа нарық құру;</a:t>
          </a:r>
          <a:endParaRPr lang="ru-RU" i="1"/>
        </a:p>
      </dgm:t>
    </dgm:pt>
    <dgm:pt modelId="{6E82384E-D60C-44A0-9301-184EEB9116B0}" type="parTrans" cxnId="{0484493E-7873-4104-B254-E844F0544D22}">
      <dgm:prSet/>
      <dgm:spPr/>
      <dgm:t>
        <a:bodyPr/>
        <a:lstStyle/>
        <a:p>
          <a:endParaRPr lang="ru-RU"/>
        </a:p>
      </dgm:t>
    </dgm:pt>
    <dgm:pt modelId="{65F78EB1-649A-4819-AD1E-4A079EDFC36B}" type="sibTrans" cxnId="{0484493E-7873-4104-B254-E844F0544D22}">
      <dgm:prSet/>
      <dgm:spPr/>
      <dgm:t>
        <a:bodyPr/>
        <a:lstStyle/>
        <a:p>
          <a:endParaRPr lang="ru-RU"/>
        </a:p>
      </dgm:t>
    </dgm:pt>
    <dgm:pt modelId="{D2055C16-E02E-4D0D-A721-8777A6644436}">
      <dgm:prSet/>
      <dgm:spPr/>
      <dgm:t>
        <a:bodyPr/>
        <a:lstStyle/>
        <a:p>
          <a:pPr rtl="0"/>
          <a:r>
            <a:rPr lang="ru-RU" i="1" dirty="0" err="1" smtClean="0"/>
            <a:t>Қандай</a:t>
          </a:r>
          <a:r>
            <a:rPr lang="ru-RU" i="1" dirty="0" smtClean="0"/>
            <a:t> да </a:t>
          </a:r>
          <a:r>
            <a:rPr lang="ru-RU" i="1" dirty="0" err="1" smtClean="0"/>
            <a:t>бір</a:t>
          </a:r>
          <a:r>
            <a:rPr lang="ru-RU" i="1" dirty="0" smtClean="0"/>
            <a:t> </a:t>
          </a:r>
          <a:r>
            <a:rPr lang="ru-RU" i="1" dirty="0" err="1" smtClean="0"/>
            <a:t>қоғамның</a:t>
          </a:r>
          <a:r>
            <a:rPr lang="ru-RU" i="1" dirty="0" smtClean="0"/>
            <a:t> </a:t>
          </a:r>
          <a:r>
            <a:rPr lang="ru-RU" i="1" dirty="0" err="1" smtClean="0"/>
            <a:t>мақсатқа</a:t>
          </a:r>
          <a:r>
            <a:rPr lang="ru-RU" i="1" dirty="0" smtClean="0"/>
            <a:t> </a:t>
          </a:r>
          <a:r>
            <a:rPr lang="ru-RU" i="1" dirty="0" err="1" smtClean="0"/>
            <a:t>жету</a:t>
          </a:r>
          <a:r>
            <a:rPr lang="ru-RU" i="1" dirty="0" smtClean="0"/>
            <a:t> </a:t>
          </a:r>
          <a:r>
            <a:rPr lang="ru-RU" i="1" dirty="0" err="1" smtClean="0"/>
            <a:t>мақсатымен</a:t>
          </a:r>
          <a:r>
            <a:rPr lang="ru-RU" i="1" dirty="0" smtClean="0"/>
            <a:t> </a:t>
          </a:r>
          <a:r>
            <a:rPr lang="ru-RU" i="1" dirty="0" err="1" smtClean="0"/>
            <a:t>нарыққа</a:t>
          </a:r>
          <a:r>
            <a:rPr lang="ru-RU" i="1" dirty="0" smtClean="0"/>
            <a:t> </a:t>
          </a:r>
          <a:r>
            <a:rPr lang="ru-RU" i="1" dirty="0" err="1" smtClean="0"/>
            <a:t>әсер</a:t>
          </a:r>
          <a:r>
            <a:rPr lang="ru-RU" i="1" dirty="0" smtClean="0"/>
            <a:t> </a:t>
          </a:r>
          <a:r>
            <a:rPr lang="ru-RU" i="1" dirty="0" err="1" smtClean="0"/>
            <a:t>ету</a:t>
          </a:r>
          <a:r>
            <a:rPr lang="ru-RU" i="1" dirty="0" smtClean="0"/>
            <a:t>.</a:t>
          </a:r>
          <a:endParaRPr lang="ru-RU" i="1" dirty="0"/>
        </a:p>
      </dgm:t>
    </dgm:pt>
    <dgm:pt modelId="{3D221294-75AB-461F-8981-55FB7E625AC4}" type="parTrans" cxnId="{CC11ED5E-F590-4C5D-9290-4AFEC98472DC}">
      <dgm:prSet/>
      <dgm:spPr/>
      <dgm:t>
        <a:bodyPr/>
        <a:lstStyle/>
        <a:p>
          <a:endParaRPr lang="ru-RU"/>
        </a:p>
      </dgm:t>
    </dgm:pt>
    <dgm:pt modelId="{1C8D550B-0D1D-4432-898C-0EDE76420532}" type="sibTrans" cxnId="{CC11ED5E-F590-4C5D-9290-4AFEC98472DC}">
      <dgm:prSet/>
      <dgm:spPr/>
      <dgm:t>
        <a:bodyPr/>
        <a:lstStyle/>
        <a:p>
          <a:endParaRPr lang="ru-RU"/>
        </a:p>
      </dgm:t>
    </dgm:pt>
    <dgm:pt modelId="{5808C227-0152-4F32-9454-04D736EB41C1}" type="pres">
      <dgm:prSet presAssocID="{B30DD514-865D-4AC8-A56C-A20739FFBB3D}" presName="Name0" presStyleCnt="0">
        <dgm:presLayoutVars>
          <dgm:chMax val="7"/>
          <dgm:dir/>
          <dgm:animOne val="branch"/>
        </dgm:presLayoutVars>
      </dgm:prSet>
      <dgm:spPr/>
    </dgm:pt>
    <dgm:pt modelId="{1B2F8111-2C4B-43F5-9598-A41D35BB225D}" type="pres">
      <dgm:prSet presAssocID="{D4124079-A620-44ED-9556-3240343E4F06}" presName="parTx1" presStyleLbl="node1" presStyleIdx="0" presStyleCnt="1" custScaleX="93863" custScaleY="95313"/>
      <dgm:spPr/>
    </dgm:pt>
    <dgm:pt modelId="{6ECB51C5-EAA2-490F-AC6B-909D52B9F36E}" type="pres">
      <dgm:prSet presAssocID="{D4124079-A620-44ED-9556-3240343E4F06}" presName="spPre1" presStyleCnt="0"/>
      <dgm:spPr/>
    </dgm:pt>
    <dgm:pt modelId="{EF1AAF93-FB23-4AA2-9EB9-1930C4CD5F6E}" type="pres">
      <dgm:prSet presAssocID="{D4124079-A620-44ED-9556-3240343E4F06}" presName="chLin1" presStyleCnt="0"/>
      <dgm:spPr/>
    </dgm:pt>
    <dgm:pt modelId="{B78F0E3B-41D7-4A57-9A2C-7E15A3C23F63}" type="pres">
      <dgm:prSet presAssocID="{FF606787-3154-494B-AAC3-0CA0D32E2989}" presName="Name11" presStyleLbl="parChTrans1D1" presStyleIdx="0" presStyleCnt="12"/>
      <dgm:spPr/>
    </dgm:pt>
    <dgm:pt modelId="{5F824158-3516-4CE6-B188-4CE98DA3253E}" type="pres">
      <dgm:prSet presAssocID="{D9216E51-C8CD-47E5-B012-404B2DA402C6}" presName="txAndLines1" presStyleCnt="0"/>
      <dgm:spPr/>
    </dgm:pt>
    <dgm:pt modelId="{8C0C2864-2A60-4B8E-9697-C0B438B39A34}" type="pres">
      <dgm:prSet presAssocID="{D9216E51-C8CD-47E5-B012-404B2DA402C6}" presName="anchor1" presStyleCnt="0"/>
      <dgm:spPr/>
    </dgm:pt>
    <dgm:pt modelId="{A9C6BBC4-C399-438A-B297-F3FEECA7A87F}" type="pres">
      <dgm:prSet presAssocID="{D9216E51-C8CD-47E5-B012-404B2DA402C6}" presName="backup1" presStyleCnt="0"/>
      <dgm:spPr/>
    </dgm:pt>
    <dgm:pt modelId="{E636D350-E305-4286-895C-65F0F4ECEF09}" type="pres">
      <dgm:prSet presAssocID="{D9216E51-C8CD-47E5-B012-404B2DA402C6}" presName="preLine1" presStyleLbl="parChTrans1D1" presStyleIdx="1" presStyleCnt="12"/>
      <dgm:spPr/>
    </dgm:pt>
    <dgm:pt modelId="{06516E50-559D-45A2-8905-47DE93A3543F}" type="pres">
      <dgm:prSet presAssocID="{D9216E51-C8CD-47E5-B012-404B2DA402C6}" presName="desTx1" presStyleLbl="revTx" presStyleIdx="0" presStyleCnt="0">
        <dgm:presLayoutVars>
          <dgm:bulletEnabled val="1"/>
        </dgm:presLayoutVars>
      </dgm:prSet>
      <dgm:spPr/>
    </dgm:pt>
    <dgm:pt modelId="{95857622-63DA-4893-8D84-E2F3EB88C9BA}" type="pres">
      <dgm:prSet presAssocID="{88C089A5-2CC6-47DF-8813-AC925CBE8669}" presName="Name11" presStyleLbl="parChTrans1D1" presStyleIdx="2" presStyleCnt="12"/>
      <dgm:spPr/>
    </dgm:pt>
    <dgm:pt modelId="{36C53370-CE25-4ACA-A637-B2096D98D04A}" type="pres">
      <dgm:prSet presAssocID="{1257C8F1-BC17-4B58-BDDB-F845D8F7A552}" presName="txAndLines1" presStyleCnt="0"/>
      <dgm:spPr/>
    </dgm:pt>
    <dgm:pt modelId="{EDB4EECE-7444-44B9-BB4E-2D5740144820}" type="pres">
      <dgm:prSet presAssocID="{1257C8F1-BC17-4B58-BDDB-F845D8F7A552}" presName="anchor1" presStyleCnt="0"/>
      <dgm:spPr/>
    </dgm:pt>
    <dgm:pt modelId="{E2544AD5-8333-4430-AE13-2232CCD85D3E}" type="pres">
      <dgm:prSet presAssocID="{1257C8F1-BC17-4B58-BDDB-F845D8F7A552}" presName="backup1" presStyleCnt="0"/>
      <dgm:spPr/>
    </dgm:pt>
    <dgm:pt modelId="{A52E9831-5BE6-4955-AC2B-C9002FF4BF16}" type="pres">
      <dgm:prSet presAssocID="{1257C8F1-BC17-4B58-BDDB-F845D8F7A552}" presName="preLine1" presStyleLbl="parChTrans1D1" presStyleIdx="3" presStyleCnt="12"/>
      <dgm:spPr/>
    </dgm:pt>
    <dgm:pt modelId="{74110873-C57F-427F-BA73-9B69DFBD7B77}" type="pres">
      <dgm:prSet presAssocID="{1257C8F1-BC17-4B58-BDDB-F845D8F7A552}" presName="desTx1" presStyleLbl="revTx" presStyleIdx="0" presStyleCnt="0">
        <dgm:presLayoutVars>
          <dgm:bulletEnabled val="1"/>
        </dgm:presLayoutVars>
      </dgm:prSet>
      <dgm:spPr/>
    </dgm:pt>
    <dgm:pt modelId="{28C8557B-3F42-4D9A-B09E-E154B9BAA9CD}" type="pres">
      <dgm:prSet presAssocID="{377C203D-948D-481E-A102-79743B3EFE9A}" presName="Name11" presStyleLbl="parChTrans1D1" presStyleIdx="4" presStyleCnt="12"/>
      <dgm:spPr/>
    </dgm:pt>
    <dgm:pt modelId="{AEF1DF2F-A53C-46BE-BFE7-28E887E4E173}" type="pres">
      <dgm:prSet presAssocID="{E9290A25-3B20-4DED-8698-BAFA5E8D1527}" presName="txAndLines1" presStyleCnt="0"/>
      <dgm:spPr/>
    </dgm:pt>
    <dgm:pt modelId="{4D2F2540-EC5E-4422-B858-DCF5E4098604}" type="pres">
      <dgm:prSet presAssocID="{E9290A25-3B20-4DED-8698-BAFA5E8D1527}" presName="anchor1" presStyleCnt="0"/>
      <dgm:spPr/>
    </dgm:pt>
    <dgm:pt modelId="{44057EC0-55A4-4CFE-B389-8B604E11DA8D}" type="pres">
      <dgm:prSet presAssocID="{E9290A25-3B20-4DED-8698-BAFA5E8D1527}" presName="backup1" presStyleCnt="0"/>
      <dgm:spPr/>
    </dgm:pt>
    <dgm:pt modelId="{EF8C43EC-B41F-43B8-A72D-FD4E19897E8F}" type="pres">
      <dgm:prSet presAssocID="{E9290A25-3B20-4DED-8698-BAFA5E8D1527}" presName="preLine1" presStyleLbl="parChTrans1D1" presStyleIdx="5" presStyleCnt="12"/>
      <dgm:spPr/>
    </dgm:pt>
    <dgm:pt modelId="{8A1B1B09-3A5A-4B36-BA6C-CD2712EA085D}" type="pres">
      <dgm:prSet presAssocID="{E9290A25-3B20-4DED-8698-BAFA5E8D1527}" presName="desTx1" presStyleLbl="revTx" presStyleIdx="0" presStyleCnt="0">
        <dgm:presLayoutVars>
          <dgm:bulletEnabled val="1"/>
        </dgm:presLayoutVars>
      </dgm:prSet>
      <dgm:spPr/>
    </dgm:pt>
    <dgm:pt modelId="{304661DF-1677-4075-83D9-94E6D3B1E231}" type="pres">
      <dgm:prSet presAssocID="{CBEE2C92-1765-4FCB-A614-1DFDB571A0E3}" presName="Name11" presStyleLbl="parChTrans1D1" presStyleIdx="6" presStyleCnt="12"/>
      <dgm:spPr/>
    </dgm:pt>
    <dgm:pt modelId="{3F4788E1-18BB-44CD-BA1E-B4BD5A304088}" type="pres">
      <dgm:prSet presAssocID="{8E6022FD-21BA-498A-85FF-46AF9612C172}" presName="txAndLines1" presStyleCnt="0"/>
      <dgm:spPr/>
    </dgm:pt>
    <dgm:pt modelId="{CA53243D-7DE7-4C0A-A9E9-05DD6B0F8F5E}" type="pres">
      <dgm:prSet presAssocID="{8E6022FD-21BA-498A-85FF-46AF9612C172}" presName="anchor1" presStyleCnt="0"/>
      <dgm:spPr/>
    </dgm:pt>
    <dgm:pt modelId="{C2031F8B-A88D-4170-A93C-FF7A0BC908CD}" type="pres">
      <dgm:prSet presAssocID="{8E6022FD-21BA-498A-85FF-46AF9612C172}" presName="backup1" presStyleCnt="0"/>
      <dgm:spPr/>
    </dgm:pt>
    <dgm:pt modelId="{F4285BDC-DE52-4B4D-8B2A-663A66671A3A}" type="pres">
      <dgm:prSet presAssocID="{8E6022FD-21BA-498A-85FF-46AF9612C172}" presName="preLine1" presStyleLbl="parChTrans1D1" presStyleIdx="7" presStyleCnt="12"/>
      <dgm:spPr/>
    </dgm:pt>
    <dgm:pt modelId="{EA6D996A-F0A7-4A8F-BF3C-7863B143FE86}" type="pres">
      <dgm:prSet presAssocID="{8E6022FD-21BA-498A-85FF-46AF9612C172}" presName="desTx1" presStyleLbl="revTx" presStyleIdx="0" presStyleCnt="0">
        <dgm:presLayoutVars>
          <dgm:bulletEnabled val="1"/>
        </dgm:presLayoutVars>
      </dgm:prSet>
      <dgm:spPr/>
    </dgm:pt>
    <dgm:pt modelId="{2A719A4A-3980-4805-9775-2216989B5016}" type="pres">
      <dgm:prSet presAssocID="{6E82384E-D60C-44A0-9301-184EEB9116B0}" presName="Name11" presStyleLbl="parChTrans1D1" presStyleIdx="8" presStyleCnt="12"/>
      <dgm:spPr/>
    </dgm:pt>
    <dgm:pt modelId="{7D1EB0D3-0F38-4C20-BDE1-D6C13C1BF10F}" type="pres">
      <dgm:prSet presAssocID="{B7EEF364-4180-47E0-9993-467936B2D630}" presName="txAndLines1" presStyleCnt="0"/>
      <dgm:spPr/>
    </dgm:pt>
    <dgm:pt modelId="{CEE4ACAB-D75E-4E4B-B823-347318F93FEF}" type="pres">
      <dgm:prSet presAssocID="{B7EEF364-4180-47E0-9993-467936B2D630}" presName="anchor1" presStyleCnt="0"/>
      <dgm:spPr/>
    </dgm:pt>
    <dgm:pt modelId="{66DFAD7D-396A-4729-8D5D-A3B5C0BF55D6}" type="pres">
      <dgm:prSet presAssocID="{B7EEF364-4180-47E0-9993-467936B2D630}" presName="backup1" presStyleCnt="0"/>
      <dgm:spPr/>
    </dgm:pt>
    <dgm:pt modelId="{EB131D36-55F9-4FFF-97B2-B69A68602994}" type="pres">
      <dgm:prSet presAssocID="{B7EEF364-4180-47E0-9993-467936B2D630}" presName="preLine1" presStyleLbl="parChTrans1D1" presStyleIdx="9" presStyleCnt="12"/>
      <dgm:spPr/>
    </dgm:pt>
    <dgm:pt modelId="{E3E18080-38E0-4F41-8763-03C265167DA3}" type="pres">
      <dgm:prSet presAssocID="{B7EEF364-4180-47E0-9993-467936B2D630}" presName="desTx1" presStyleLbl="revTx" presStyleIdx="0" presStyleCnt="0">
        <dgm:presLayoutVars>
          <dgm:bulletEnabled val="1"/>
        </dgm:presLayoutVars>
      </dgm:prSet>
      <dgm:spPr/>
    </dgm:pt>
    <dgm:pt modelId="{D8F5B563-BB81-40DF-B86F-F619FF62F7FA}" type="pres">
      <dgm:prSet presAssocID="{3D221294-75AB-461F-8981-55FB7E625AC4}" presName="Name11" presStyleLbl="parChTrans1D1" presStyleIdx="10" presStyleCnt="12"/>
      <dgm:spPr/>
    </dgm:pt>
    <dgm:pt modelId="{2F5509F6-4C73-4F70-9618-16D264AE1EBB}" type="pres">
      <dgm:prSet presAssocID="{D2055C16-E02E-4D0D-A721-8777A6644436}" presName="txAndLines1" presStyleCnt="0"/>
      <dgm:spPr/>
    </dgm:pt>
    <dgm:pt modelId="{D05ADC6A-F20A-4FCD-A0BB-8DE1356C32FB}" type="pres">
      <dgm:prSet presAssocID="{D2055C16-E02E-4D0D-A721-8777A6644436}" presName="anchor1" presStyleCnt="0"/>
      <dgm:spPr/>
    </dgm:pt>
    <dgm:pt modelId="{F9206ACC-BD5F-42C7-9164-6506AF9B2F1F}" type="pres">
      <dgm:prSet presAssocID="{D2055C16-E02E-4D0D-A721-8777A6644436}" presName="backup1" presStyleCnt="0"/>
      <dgm:spPr/>
    </dgm:pt>
    <dgm:pt modelId="{891C1F8D-F8DD-4251-AC9D-0B515EC12D92}" type="pres">
      <dgm:prSet presAssocID="{D2055C16-E02E-4D0D-A721-8777A6644436}" presName="preLine1" presStyleLbl="parChTrans1D1" presStyleIdx="11" presStyleCnt="12"/>
      <dgm:spPr/>
    </dgm:pt>
    <dgm:pt modelId="{909CB662-6FD4-49F4-AF95-8BD640C96C2F}" type="pres">
      <dgm:prSet presAssocID="{D2055C16-E02E-4D0D-A721-8777A6644436}" presName="desTx1" presStyleLbl="revTx" presStyleIdx="0" presStyleCnt="0">
        <dgm:presLayoutVars>
          <dgm:bulletEnabled val="1"/>
        </dgm:presLayoutVars>
      </dgm:prSet>
      <dgm:spPr/>
    </dgm:pt>
  </dgm:ptLst>
  <dgm:cxnLst>
    <dgm:cxn modelId="{CC11ED5E-F590-4C5D-9290-4AFEC98472DC}" srcId="{D4124079-A620-44ED-9556-3240343E4F06}" destId="{D2055C16-E02E-4D0D-A721-8777A6644436}" srcOrd="5" destOrd="0" parTransId="{3D221294-75AB-461F-8981-55FB7E625AC4}" sibTransId="{1C8D550B-0D1D-4432-898C-0EDE76420532}"/>
    <dgm:cxn modelId="{5F27BBAC-2880-4FE7-A771-F7F375A63973}" srcId="{D4124079-A620-44ED-9556-3240343E4F06}" destId="{E9290A25-3B20-4DED-8698-BAFA5E8D1527}" srcOrd="2" destOrd="0" parTransId="{377C203D-948D-481E-A102-79743B3EFE9A}" sibTransId="{2CBD411F-00BF-4572-8D60-10DB38079847}"/>
    <dgm:cxn modelId="{7B8C7972-71E3-47D5-8E4B-64FABB81CE43}" type="presOf" srcId="{D9216E51-C8CD-47E5-B012-404B2DA402C6}" destId="{06516E50-559D-45A2-8905-47DE93A3543F}" srcOrd="0" destOrd="0" presId="urn:microsoft.com/office/officeart/2009/3/layout/SubStepProcess"/>
    <dgm:cxn modelId="{EDAF5BAF-BBD5-4585-A891-6CFFC033EB3D}" srcId="{D4124079-A620-44ED-9556-3240343E4F06}" destId="{1257C8F1-BC17-4B58-BDDB-F845D8F7A552}" srcOrd="1" destOrd="0" parTransId="{88C089A5-2CC6-47DF-8813-AC925CBE8669}" sibTransId="{1A62EE35-E05A-40E3-95E7-04B6C84CB7A5}"/>
    <dgm:cxn modelId="{0484493E-7873-4104-B254-E844F0544D22}" srcId="{D4124079-A620-44ED-9556-3240343E4F06}" destId="{B7EEF364-4180-47E0-9993-467936B2D630}" srcOrd="4" destOrd="0" parTransId="{6E82384E-D60C-44A0-9301-184EEB9116B0}" sibTransId="{65F78EB1-649A-4819-AD1E-4A079EDFC36B}"/>
    <dgm:cxn modelId="{0D6FBC09-69D6-4B24-B4AF-8A4D1F10C776}" type="presOf" srcId="{1257C8F1-BC17-4B58-BDDB-F845D8F7A552}" destId="{74110873-C57F-427F-BA73-9B69DFBD7B77}" srcOrd="0" destOrd="0" presId="urn:microsoft.com/office/officeart/2009/3/layout/SubStepProcess"/>
    <dgm:cxn modelId="{99DDDC79-9690-4248-A09A-21446B59D9CF}" type="presOf" srcId="{B30DD514-865D-4AC8-A56C-A20739FFBB3D}" destId="{5808C227-0152-4F32-9454-04D736EB41C1}" srcOrd="0" destOrd="0" presId="urn:microsoft.com/office/officeart/2009/3/layout/SubStepProcess"/>
    <dgm:cxn modelId="{61B797C1-DC74-4A66-8A85-47C436C0720B}" type="presOf" srcId="{D4124079-A620-44ED-9556-3240343E4F06}" destId="{1B2F8111-2C4B-43F5-9598-A41D35BB225D}" srcOrd="0" destOrd="0" presId="urn:microsoft.com/office/officeart/2009/3/layout/SubStepProcess"/>
    <dgm:cxn modelId="{878FF3C7-3462-4A83-A393-81CE67C02121}" srcId="{D4124079-A620-44ED-9556-3240343E4F06}" destId="{8E6022FD-21BA-498A-85FF-46AF9612C172}" srcOrd="3" destOrd="0" parTransId="{CBEE2C92-1765-4FCB-A614-1DFDB571A0E3}" sibTransId="{7027DF0F-89E8-401F-BCF6-5253A3F2FB76}"/>
    <dgm:cxn modelId="{A3AEDA42-4E57-4BE4-B9D7-97DBD00553B6}" type="presOf" srcId="{D2055C16-E02E-4D0D-A721-8777A6644436}" destId="{909CB662-6FD4-49F4-AF95-8BD640C96C2F}" srcOrd="0" destOrd="0" presId="urn:microsoft.com/office/officeart/2009/3/layout/SubStepProcess"/>
    <dgm:cxn modelId="{BBFB8A64-1A5F-46C4-A88D-018D41531D24}" type="presOf" srcId="{E9290A25-3B20-4DED-8698-BAFA5E8D1527}" destId="{8A1B1B09-3A5A-4B36-BA6C-CD2712EA085D}" srcOrd="0" destOrd="0" presId="urn:microsoft.com/office/officeart/2009/3/layout/SubStepProcess"/>
    <dgm:cxn modelId="{757F24CC-2FE5-4662-89CA-CD6F99C1B108}" srcId="{D4124079-A620-44ED-9556-3240343E4F06}" destId="{D9216E51-C8CD-47E5-B012-404B2DA402C6}" srcOrd="0" destOrd="0" parTransId="{FF606787-3154-494B-AAC3-0CA0D32E2989}" sibTransId="{65D24014-F430-45BF-9D9D-BD44B02E5B02}"/>
    <dgm:cxn modelId="{16D01487-8384-4C72-B2BB-70CB6E9C1CEB}" srcId="{B30DD514-865D-4AC8-A56C-A20739FFBB3D}" destId="{D4124079-A620-44ED-9556-3240343E4F06}" srcOrd="0" destOrd="0" parTransId="{90A7C09F-7FB8-4E0C-B320-3F1D886E1025}" sibTransId="{2F039797-30EA-4611-98F8-139CB2928889}"/>
    <dgm:cxn modelId="{44F82ED1-6DD9-4256-807E-38FB6403A5E4}" type="presOf" srcId="{8E6022FD-21BA-498A-85FF-46AF9612C172}" destId="{EA6D996A-F0A7-4A8F-BF3C-7863B143FE86}" srcOrd="0" destOrd="0" presId="urn:microsoft.com/office/officeart/2009/3/layout/SubStepProcess"/>
    <dgm:cxn modelId="{23172B26-9634-481E-AAB6-23F4338686D2}" type="presOf" srcId="{B7EEF364-4180-47E0-9993-467936B2D630}" destId="{E3E18080-38E0-4F41-8763-03C265167DA3}" srcOrd="0" destOrd="0" presId="urn:microsoft.com/office/officeart/2009/3/layout/SubStepProcess"/>
    <dgm:cxn modelId="{195208FC-94B0-4596-9DBF-56E60F9B3B53}" type="presParOf" srcId="{5808C227-0152-4F32-9454-04D736EB41C1}" destId="{1B2F8111-2C4B-43F5-9598-A41D35BB225D}" srcOrd="0" destOrd="0" presId="urn:microsoft.com/office/officeart/2009/3/layout/SubStepProcess"/>
    <dgm:cxn modelId="{11E73BFF-151F-4A60-8830-99E0D28EEE49}" type="presParOf" srcId="{5808C227-0152-4F32-9454-04D736EB41C1}" destId="{6ECB51C5-EAA2-490F-AC6B-909D52B9F36E}" srcOrd="1" destOrd="0" presId="urn:microsoft.com/office/officeart/2009/3/layout/SubStepProcess"/>
    <dgm:cxn modelId="{09A5960A-0429-4B2C-86EB-2AB6A89D25F0}" type="presParOf" srcId="{5808C227-0152-4F32-9454-04D736EB41C1}" destId="{EF1AAF93-FB23-4AA2-9EB9-1930C4CD5F6E}" srcOrd="2" destOrd="0" presId="urn:microsoft.com/office/officeart/2009/3/layout/SubStepProcess"/>
    <dgm:cxn modelId="{75D506B5-17B7-4839-B060-0C7B24BAC280}" type="presParOf" srcId="{EF1AAF93-FB23-4AA2-9EB9-1930C4CD5F6E}" destId="{B78F0E3B-41D7-4A57-9A2C-7E15A3C23F63}" srcOrd="0" destOrd="0" presId="urn:microsoft.com/office/officeart/2009/3/layout/SubStepProcess"/>
    <dgm:cxn modelId="{1C7E8B0F-5860-4DED-8B7E-83CE7648AB93}" type="presParOf" srcId="{EF1AAF93-FB23-4AA2-9EB9-1930C4CD5F6E}" destId="{5F824158-3516-4CE6-B188-4CE98DA3253E}" srcOrd="1" destOrd="0" presId="urn:microsoft.com/office/officeart/2009/3/layout/SubStepProcess"/>
    <dgm:cxn modelId="{A5196C69-812C-45FC-BF6A-434A588A9420}" type="presParOf" srcId="{5F824158-3516-4CE6-B188-4CE98DA3253E}" destId="{8C0C2864-2A60-4B8E-9697-C0B438B39A34}" srcOrd="0" destOrd="0" presId="urn:microsoft.com/office/officeart/2009/3/layout/SubStepProcess"/>
    <dgm:cxn modelId="{FF01FC7E-BAF1-4E3A-9A0D-B6117DACF81B}" type="presParOf" srcId="{5F824158-3516-4CE6-B188-4CE98DA3253E}" destId="{A9C6BBC4-C399-438A-B297-F3FEECA7A87F}" srcOrd="1" destOrd="0" presId="urn:microsoft.com/office/officeart/2009/3/layout/SubStepProcess"/>
    <dgm:cxn modelId="{A7385701-52D5-48F6-B2F9-3D7829A6A03D}" type="presParOf" srcId="{5F824158-3516-4CE6-B188-4CE98DA3253E}" destId="{E636D350-E305-4286-895C-65F0F4ECEF09}" srcOrd="2" destOrd="0" presId="urn:microsoft.com/office/officeart/2009/3/layout/SubStepProcess"/>
    <dgm:cxn modelId="{EC262802-EDDC-4CF2-A68E-21DD3F050C6D}" type="presParOf" srcId="{5F824158-3516-4CE6-B188-4CE98DA3253E}" destId="{06516E50-559D-45A2-8905-47DE93A3543F}" srcOrd="3" destOrd="0" presId="urn:microsoft.com/office/officeart/2009/3/layout/SubStepProcess"/>
    <dgm:cxn modelId="{D8622D9C-6593-438D-B69C-94835F682F7B}" type="presParOf" srcId="{EF1AAF93-FB23-4AA2-9EB9-1930C4CD5F6E}" destId="{95857622-63DA-4893-8D84-E2F3EB88C9BA}" srcOrd="2" destOrd="0" presId="urn:microsoft.com/office/officeart/2009/3/layout/SubStepProcess"/>
    <dgm:cxn modelId="{9C70A10C-9C1C-4B5F-9B01-9967DCBE4519}" type="presParOf" srcId="{EF1AAF93-FB23-4AA2-9EB9-1930C4CD5F6E}" destId="{36C53370-CE25-4ACA-A637-B2096D98D04A}" srcOrd="3" destOrd="0" presId="urn:microsoft.com/office/officeart/2009/3/layout/SubStepProcess"/>
    <dgm:cxn modelId="{0EB46759-47B1-4223-83F8-9EF65029DA24}" type="presParOf" srcId="{36C53370-CE25-4ACA-A637-B2096D98D04A}" destId="{EDB4EECE-7444-44B9-BB4E-2D5740144820}" srcOrd="0" destOrd="0" presId="urn:microsoft.com/office/officeart/2009/3/layout/SubStepProcess"/>
    <dgm:cxn modelId="{FB1562A0-8F63-4524-9F49-4ED6F35D6BBA}" type="presParOf" srcId="{36C53370-CE25-4ACA-A637-B2096D98D04A}" destId="{E2544AD5-8333-4430-AE13-2232CCD85D3E}" srcOrd="1" destOrd="0" presId="urn:microsoft.com/office/officeart/2009/3/layout/SubStepProcess"/>
    <dgm:cxn modelId="{DDFCB801-CA4D-44D2-B2C3-7F03CEAA96ED}" type="presParOf" srcId="{36C53370-CE25-4ACA-A637-B2096D98D04A}" destId="{A52E9831-5BE6-4955-AC2B-C9002FF4BF16}" srcOrd="2" destOrd="0" presId="urn:microsoft.com/office/officeart/2009/3/layout/SubStepProcess"/>
    <dgm:cxn modelId="{DD356DC4-0291-4C09-9D9E-E9910FD7CB89}" type="presParOf" srcId="{36C53370-CE25-4ACA-A637-B2096D98D04A}" destId="{74110873-C57F-427F-BA73-9B69DFBD7B77}" srcOrd="3" destOrd="0" presId="urn:microsoft.com/office/officeart/2009/3/layout/SubStepProcess"/>
    <dgm:cxn modelId="{25D57A9C-CB1F-4D1F-8A59-93229321FCA5}" type="presParOf" srcId="{EF1AAF93-FB23-4AA2-9EB9-1930C4CD5F6E}" destId="{28C8557B-3F42-4D9A-B09E-E154B9BAA9CD}" srcOrd="4" destOrd="0" presId="urn:microsoft.com/office/officeart/2009/3/layout/SubStepProcess"/>
    <dgm:cxn modelId="{2851B3EE-84D4-4490-B0C2-801CF9C2BEC4}" type="presParOf" srcId="{EF1AAF93-FB23-4AA2-9EB9-1930C4CD5F6E}" destId="{AEF1DF2F-A53C-46BE-BFE7-28E887E4E173}" srcOrd="5" destOrd="0" presId="urn:microsoft.com/office/officeart/2009/3/layout/SubStepProcess"/>
    <dgm:cxn modelId="{FC7C8C29-4716-4399-AD7E-A841A6335B42}" type="presParOf" srcId="{AEF1DF2F-A53C-46BE-BFE7-28E887E4E173}" destId="{4D2F2540-EC5E-4422-B858-DCF5E4098604}" srcOrd="0" destOrd="0" presId="urn:microsoft.com/office/officeart/2009/3/layout/SubStepProcess"/>
    <dgm:cxn modelId="{7C364B21-CC1A-4885-A8C0-89FF690F67AB}" type="presParOf" srcId="{AEF1DF2F-A53C-46BE-BFE7-28E887E4E173}" destId="{44057EC0-55A4-4CFE-B389-8B604E11DA8D}" srcOrd="1" destOrd="0" presId="urn:microsoft.com/office/officeart/2009/3/layout/SubStepProcess"/>
    <dgm:cxn modelId="{2A0B6C4D-2207-48EB-B580-7E1B6DF0B5AE}" type="presParOf" srcId="{AEF1DF2F-A53C-46BE-BFE7-28E887E4E173}" destId="{EF8C43EC-B41F-43B8-A72D-FD4E19897E8F}" srcOrd="2" destOrd="0" presId="urn:microsoft.com/office/officeart/2009/3/layout/SubStepProcess"/>
    <dgm:cxn modelId="{203A3CEA-A62F-48FB-9D69-6A3E0C93F865}" type="presParOf" srcId="{AEF1DF2F-A53C-46BE-BFE7-28E887E4E173}" destId="{8A1B1B09-3A5A-4B36-BA6C-CD2712EA085D}" srcOrd="3" destOrd="0" presId="urn:microsoft.com/office/officeart/2009/3/layout/SubStepProcess"/>
    <dgm:cxn modelId="{8A16D23B-E4B3-4FDD-871F-8B45ED6A92AD}" type="presParOf" srcId="{EF1AAF93-FB23-4AA2-9EB9-1930C4CD5F6E}" destId="{304661DF-1677-4075-83D9-94E6D3B1E231}" srcOrd="6" destOrd="0" presId="urn:microsoft.com/office/officeart/2009/3/layout/SubStepProcess"/>
    <dgm:cxn modelId="{BF219CEF-05C2-4C8B-9E81-42D1441CCD2F}" type="presParOf" srcId="{EF1AAF93-FB23-4AA2-9EB9-1930C4CD5F6E}" destId="{3F4788E1-18BB-44CD-BA1E-B4BD5A304088}" srcOrd="7" destOrd="0" presId="urn:microsoft.com/office/officeart/2009/3/layout/SubStepProcess"/>
    <dgm:cxn modelId="{04AFCDA4-9E4D-4AAF-B775-9E8D8C6F8B28}" type="presParOf" srcId="{3F4788E1-18BB-44CD-BA1E-B4BD5A304088}" destId="{CA53243D-7DE7-4C0A-A9E9-05DD6B0F8F5E}" srcOrd="0" destOrd="0" presId="urn:microsoft.com/office/officeart/2009/3/layout/SubStepProcess"/>
    <dgm:cxn modelId="{172BF811-F34E-43A3-8A1B-ADB725D59737}" type="presParOf" srcId="{3F4788E1-18BB-44CD-BA1E-B4BD5A304088}" destId="{C2031F8B-A88D-4170-A93C-FF7A0BC908CD}" srcOrd="1" destOrd="0" presId="urn:microsoft.com/office/officeart/2009/3/layout/SubStepProcess"/>
    <dgm:cxn modelId="{C5B96F17-AAE2-4283-AE49-EF2862FED7D0}" type="presParOf" srcId="{3F4788E1-18BB-44CD-BA1E-B4BD5A304088}" destId="{F4285BDC-DE52-4B4D-8B2A-663A66671A3A}" srcOrd="2" destOrd="0" presId="urn:microsoft.com/office/officeart/2009/3/layout/SubStepProcess"/>
    <dgm:cxn modelId="{54C8AFAB-2030-4D4F-B0BF-52878EB3ABE1}" type="presParOf" srcId="{3F4788E1-18BB-44CD-BA1E-B4BD5A304088}" destId="{EA6D996A-F0A7-4A8F-BF3C-7863B143FE86}" srcOrd="3" destOrd="0" presId="urn:microsoft.com/office/officeart/2009/3/layout/SubStepProcess"/>
    <dgm:cxn modelId="{65CCA006-E67A-432A-BEE7-DB7A7D7673B7}" type="presParOf" srcId="{EF1AAF93-FB23-4AA2-9EB9-1930C4CD5F6E}" destId="{2A719A4A-3980-4805-9775-2216989B5016}" srcOrd="8" destOrd="0" presId="urn:microsoft.com/office/officeart/2009/3/layout/SubStepProcess"/>
    <dgm:cxn modelId="{0FA6592E-C2CA-47CF-B14E-7D4B6AEBE591}" type="presParOf" srcId="{EF1AAF93-FB23-4AA2-9EB9-1930C4CD5F6E}" destId="{7D1EB0D3-0F38-4C20-BDE1-D6C13C1BF10F}" srcOrd="9" destOrd="0" presId="urn:microsoft.com/office/officeart/2009/3/layout/SubStepProcess"/>
    <dgm:cxn modelId="{095B4AFE-41E4-4056-B204-776050EBF16A}" type="presParOf" srcId="{7D1EB0D3-0F38-4C20-BDE1-D6C13C1BF10F}" destId="{CEE4ACAB-D75E-4E4B-B823-347318F93FEF}" srcOrd="0" destOrd="0" presId="urn:microsoft.com/office/officeart/2009/3/layout/SubStepProcess"/>
    <dgm:cxn modelId="{AB893BEE-BFD4-466C-B068-D4F2AFDA8E66}" type="presParOf" srcId="{7D1EB0D3-0F38-4C20-BDE1-D6C13C1BF10F}" destId="{66DFAD7D-396A-4729-8D5D-A3B5C0BF55D6}" srcOrd="1" destOrd="0" presId="urn:microsoft.com/office/officeart/2009/3/layout/SubStepProcess"/>
    <dgm:cxn modelId="{2F9C3CE0-304F-4FC2-98E9-FA47117BEDE8}" type="presParOf" srcId="{7D1EB0D3-0F38-4C20-BDE1-D6C13C1BF10F}" destId="{EB131D36-55F9-4FFF-97B2-B69A68602994}" srcOrd="2" destOrd="0" presId="urn:microsoft.com/office/officeart/2009/3/layout/SubStepProcess"/>
    <dgm:cxn modelId="{D4BDA2EB-BC2E-47D6-BAC9-B400F652A2D7}" type="presParOf" srcId="{7D1EB0D3-0F38-4C20-BDE1-D6C13C1BF10F}" destId="{E3E18080-38E0-4F41-8763-03C265167DA3}" srcOrd="3" destOrd="0" presId="urn:microsoft.com/office/officeart/2009/3/layout/SubStepProcess"/>
    <dgm:cxn modelId="{B92B7BDF-C569-45BA-8AE8-B3942ED2F65F}" type="presParOf" srcId="{EF1AAF93-FB23-4AA2-9EB9-1930C4CD5F6E}" destId="{D8F5B563-BB81-40DF-B86F-F619FF62F7FA}" srcOrd="10" destOrd="0" presId="urn:microsoft.com/office/officeart/2009/3/layout/SubStepProcess"/>
    <dgm:cxn modelId="{88D52263-DF54-47C8-87E6-D9E574BC5D66}" type="presParOf" srcId="{EF1AAF93-FB23-4AA2-9EB9-1930C4CD5F6E}" destId="{2F5509F6-4C73-4F70-9618-16D264AE1EBB}" srcOrd="11" destOrd="0" presId="urn:microsoft.com/office/officeart/2009/3/layout/SubStepProcess"/>
    <dgm:cxn modelId="{40E40C64-2DCE-44E9-9430-6AAE6E51F908}" type="presParOf" srcId="{2F5509F6-4C73-4F70-9618-16D264AE1EBB}" destId="{D05ADC6A-F20A-4FCD-A0BB-8DE1356C32FB}" srcOrd="0" destOrd="0" presId="urn:microsoft.com/office/officeart/2009/3/layout/SubStepProcess"/>
    <dgm:cxn modelId="{EBD89307-9D7E-44F5-866E-1BA9820D7477}" type="presParOf" srcId="{2F5509F6-4C73-4F70-9618-16D264AE1EBB}" destId="{F9206ACC-BD5F-42C7-9164-6506AF9B2F1F}" srcOrd="1" destOrd="0" presId="urn:microsoft.com/office/officeart/2009/3/layout/SubStepProcess"/>
    <dgm:cxn modelId="{6BB28C81-1A3E-4EB6-BA7A-2577C44BFABF}" type="presParOf" srcId="{2F5509F6-4C73-4F70-9618-16D264AE1EBB}" destId="{891C1F8D-F8DD-4251-AC9D-0B515EC12D92}" srcOrd="2" destOrd="0" presId="urn:microsoft.com/office/officeart/2009/3/layout/SubStepProcess"/>
    <dgm:cxn modelId="{A7CC30A6-24A2-42EB-8B3B-51EDB6211B59}" type="presParOf" srcId="{2F5509F6-4C73-4F70-9618-16D264AE1EBB}" destId="{909CB662-6FD4-49F4-AF95-8BD640C96C2F}" srcOrd="3" destOrd="0" presId="urn:microsoft.com/office/officeart/2009/3/layout/SubSte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F12902-B6C7-45F5-B58A-F9420150E56C}">
      <dsp:nvSpPr>
        <dsp:cNvPr id="0" name=""/>
        <dsp:cNvSpPr/>
      </dsp:nvSpPr>
      <dsp:spPr>
        <a:xfrm>
          <a:off x="0" y="0"/>
          <a:ext cx="8632521" cy="4309864"/>
        </a:xfrm>
        <a:prstGeom prst="roundRect">
          <a:avLst>
            <a:gd name="adj" fmla="val 10000"/>
          </a:avLst>
        </a:prstGeom>
        <a:solidFill>
          <a:schemeClr val="accent1">
            <a:tint val="40000"/>
            <a:hueOff val="0"/>
            <a:satOff val="0"/>
            <a:lumOff val="0"/>
            <a:alphaOff val="0"/>
          </a:schemeClr>
        </a:solidFill>
        <a:ln>
          <a:noFill/>
        </a:ln>
        <a:effectLst>
          <a:outerShdw blurRad="31750" dist="25400" dir="5400000" rotWithShape="0">
            <a:srgbClr val="000000">
              <a:alpha val="50000"/>
            </a:srgbClr>
          </a:outerShdw>
        </a:effectLst>
      </dsp:spPr>
      <dsp:style>
        <a:lnRef idx="0">
          <a:scrgbClr r="0" g="0" b="0"/>
        </a:lnRef>
        <a:fillRef idx="1">
          <a:scrgbClr r="0" g="0" b="0"/>
        </a:fillRef>
        <a:effectRef idx="2">
          <a:scrgbClr r="0" g="0" b="0"/>
        </a:effectRef>
        <a:fontRef idx="minor"/>
      </dsp:style>
      <dsp:txBody>
        <a:bodyPr spcFirstLastPara="0" vert="horz" wrap="square" lIns="144780" tIns="144780" rIns="144780" bIns="144780" numCol="1" spcCol="1270" anchor="ctr" anchorCtr="0">
          <a:noAutofit/>
        </a:bodyPr>
        <a:lstStyle/>
        <a:p>
          <a:pPr lvl="0" algn="ctr" defTabSz="1689100" rtl="0">
            <a:lnSpc>
              <a:spcPct val="90000"/>
            </a:lnSpc>
            <a:spcBef>
              <a:spcPct val="0"/>
            </a:spcBef>
            <a:spcAft>
              <a:spcPct val="35000"/>
            </a:spcAft>
          </a:pPr>
          <a:r>
            <a:rPr lang="ru-RU" sz="3800" kern="1200" smtClean="0"/>
            <a:t>Қаржы нарығының негізгі функциялары мыналар:</a:t>
          </a:r>
          <a:endParaRPr lang="ru-RU" sz="3800" kern="1200"/>
        </a:p>
      </dsp:txBody>
      <dsp:txXfrm>
        <a:off x="0" y="0"/>
        <a:ext cx="8632521" cy="1292959"/>
      </dsp:txXfrm>
    </dsp:sp>
    <dsp:sp modelId="{DDDF309B-B24A-4B41-9095-032D63CC6E2D}">
      <dsp:nvSpPr>
        <dsp:cNvPr id="0" name=""/>
        <dsp:cNvSpPr/>
      </dsp:nvSpPr>
      <dsp:spPr>
        <a:xfrm>
          <a:off x="867471" y="1293774"/>
          <a:ext cx="6906017" cy="498591"/>
        </a:xfrm>
        <a:prstGeom prst="roundRect">
          <a:avLst>
            <a:gd name="adj" fmla="val 10000"/>
          </a:avLst>
        </a:prstGeom>
        <a:gradFill rotWithShape="0">
          <a:gsLst>
            <a:gs pos="0">
              <a:schemeClr val="accent1">
                <a:shade val="80000"/>
                <a:hueOff val="0"/>
                <a:satOff val="0"/>
                <a:lumOff val="0"/>
                <a:alphaOff val="0"/>
              </a:schemeClr>
            </a:gs>
            <a:gs pos="90000">
              <a:schemeClr val="accent1">
                <a:shade val="80000"/>
                <a:hueOff val="0"/>
                <a:satOff val="0"/>
                <a:lumOff val="0"/>
                <a:alphaOff val="0"/>
                <a:shade val="100000"/>
              </a:schemeClr>
            </a:gs>
            <a:gs pos="100000">
              <a:schemeClr val="accent1">
                <a:shade val="80000"/>
                <a:hueOff val="0"/>
                <a:satOff val="0"/>
                <a:lumOff val="0"/>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80000"/>
              <a:hueOff val="0"/>
              <a:satOff val="0"/>
              <a:lumOff val="0"/>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ru-RU" sz="1200" kern="1200" smtClean="0"/>
            <a:t>реттеушілік - оның көмегімен мемлекеттік басқару органдарынын және өзін-өзі реттеу ұйымдарының тарапынан нарықты реттеу жүзеге асырылады;</a:t>
          </a:r>
          <a:endParaRPr lang="ru-RU" sz="1200" kern="1200" dirty="0"/>
        </a:p>
      </dsp:txBody>
      <dsp:txXfrm>
        <a:off x="882074" y="1308377"/>
        <a:ext cx="6876811" cy="469385"/>
      </dsp:txXfrm>
    </dsp:sp>
    <dsp:sp modelId="{BD634F3B-68A8-49DB-9F5A-3550D6E4A68D}">
      <dsp:nvSpPr>
        <dsp:cNvPr id="0" name=""/>
        <dsp:cNvSpPr/>
      </dsp:nvSpPr>
      <dsp:spPr>
        <a:xfrm>
          <a:off x="867471" y="1869072"/>
          <a:ext cx="6906017" cy="498591"/>
        </a:xfrm>
        <a:prstGeom prst="roundRect">
          <a:avLst>
            <a:gd name="adj" fmla="val 10000"/>
          </a:avLst>
        </a:prstGeom>
        <a:gradFill rotWithShape="0">
          <a:gsLst>
            <a:gs pos="0">
              <a:schemeClr val="accent1">
                <a:shade val="80000"/>
                <a:hueOff val="-53342"/>
                <a:satOff val="45"/>
                <a:lumOff val="6211"/>
                <a:alphaOff val="0"/>
              </a:schemeClr>
            </a:gs>
            <a:gs pos="90000">
              <a:schemeClr val="accent1">
                <a:shade val="80000"/>
                <a:hueOff val="-53342"/>
                <a:satOff val="45"/>
                <a:lumOff val="6211"/>
                <a:alphaOff val="0"/>
                <a:shade val="100000"/>
              </a:schemeClr>
            </a:gs>
            <a:gs pos="100000">
              <a:schemeClr val="accent1">
                <a:shade val="80000"/>
                <a:hueOff val="-53342"/>
                <a:satOff val="45"/>
                <a:lumOff val="6211"/>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80000"/>
              <a:hueOff val="-53342"/>
              <a:satOff val="45"/>
              <a:lumOff val="6211"/>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ru-RU" sz="1200" kern="1200" smtClean="0"/>
            <a:t>акпараттық - қаржы нарығына қатысушылардың барлығын ақпараттармен толық және теңдей қол жеткізуін қамтамасыз етеді;</a:t>
          </a:r>
          <a:endParaRPr lang="ru-RU" sz="1200" kern="1200" dirty="0"/>
        </a:p>
      </dsp:txBody>
      <dsp:txXfrm>
        <a:off x="882074" y="1883675"/>
        <a:ext cx="6876811" cy="469385"/>
      </dsp:txXfrm>
    </dsp:sp>
    <dsp:sp modelId="{33C94135-E225-4914-9348-F49B6373E585}">
      <dsp:nvSpPr>
        <dsp:cNvPr id="0" name=""/>
        <dsp:cNvSpPr/>
      </dsp:nvSpPr>
      <dsp:spPr>
        <a:xfrm>
          <a:off x="867471" y="2444369"/>
          <a:ext cx="6906017" cy="498591"/>
        </a:xfrm>
        <a:prstGeom prst="roundRect">
          <a:avLst>
            <a:gd name="adj" fmla="val 10000"/>
          </a:avLst>
        </a:prstGeom>
        <a:gradFill rotWithShape="0">
          <a:gsLst>
            <a:gs pos="0">
              <a:schemeClr val="accent1">
                <a:shade val="80000"/>
                <a:hueOff val="-106684"/>
                <a:satOff val="89"/>
                <a:lumOff val="12422"/>
                <a:alphaOff val="0"/>
              </a:schemeClr>
            </a:gs>
            <a:gs pos="90000">
              <a:schemeClr val="accent1">
                <a:shade val="80000"/>
                <a:hueOff val="-106684"/>
                <a:satOff val="89"/>
                <a:lumOff val="12422"/>
                <a:alphaOff val="0"/>
                <a:shade val="100000"/>
              </a:schemeClr>
            </a:gs>
            <a:gs pos="100000">
              <a:schemeClr val="accent1">
                <a:shade val="80000"/>
                <a:hueOff val="-106684"/>
                <a:satOff val="89"/>
                <a:lumOff val="12422"/>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80000"/>
              <a:hueOff val="-106684"/>
              <a:satOff val="89"/>
              <a:lumOff val="12422"/>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ru-RU" sz="1200" kern="1200" smtClean="0"/>
            <a:t>бөлу - қаржы нарығы құралдарының айналысы ақша қаражаттарының экономиканың бір саласынан екіншісіне, нарықтың бір қатысушысынан екіншісіне, бір аймағынан екіншісіне өтуін қамтамасыз етеді және сонымен бірге қаржы ресурстарының бөлінуіне әсер етеді;</a:t>
          </a:r>
          <a:endParaRPr lang="ru-RU" sz="1200" kern="1200" dirty="0"/>
        </a:p>
      </dsp:txBody>
      <dsp:txXfrm>
        <a:off x="882074" y="2458972"/>
        <a:ext cx="6876811" cy="469385"/>
      </dsp:txXfrm>
    </dsp:sp>
    <dsp:sp modelId="{542A2E6D-CFFB-46F5-B4D7-AC624BDDBE91}">
      <dsp:nvSpPr>
        <dsp:cNvPr id="0" name=""/>
        <dsp:cNvSpPr/>
      </dsp:nvSpPr>
      <dsp:spPr>
        <a:xfrm>
          <a:off x="867471" y="3019666"/>
          <a:ext cx="6906017" cy="498591"/>
        </a:xfrm>
        <a:prstGeom prst="roundRect">
          <a:avLst>
            <a:gd name="adj" fmla="val 10000"/>
          </a:avLst>
        </a:prstGeom>
        <a:gradFill rotWithShape="0">
          <a:gsLst>
            <a:gs pos="0">
              <a:schemeClr val="accent1">
                <a:shade val="80000"/>
                <a:hueOff val="-160026"/>
                <a:satOff val="134"/>
                <a:lumOff val="18634"/>
                <a:alphaOff val="0"/>
              </a:schemeClr>
            </a:gs>
            <a:gs pos="90000">
              <a:schemeClr val="accent1">
                <a:shade val="80000"/>
                <a:hueOff val="-160026"/>
                <a:satOff val="134"/>
                <a:lumOff val="18634"/>
                <a:alphaOff val="0"/>
                <a:shade val="100000"/>
              </a:schemeClr>
            </a:gs>
            <a:gs pos="100000">
              <a:schemeClr val="accent1">
                <a:shade val="80000"/>
                <a:hueOff val="-160026"/>
                <a:satOff val="134"/>
                <a:lumOff val="18634"/>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80000"/>
              <a:hueOff val="-160026"/>
              <a:satOff val="134"/>
              <a:lumOff val="18634"/>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ru-RU" sz="1200" kern="1200" smtClean="0"/>
            <a:t>коммерциялық - қаржы нарығындағы жүзеге асырылатын операциялар мәмілеге қатысушылардың барлығына қандайда бір табыс әкеледі;</a:t>
          </a:r>
          <a:endParaRPr lang="ru-RU" sz="1200" kern="1200" dirty="0"/>
        </a:p>
      </dsp:txBody>
      <dsp:txXfrm>
        <a:off x="882074" y="3034269"/>
        <a:ext cx="6876811" cy="469385"/>
      </dsp:txXfrm>
    </dsp:sp>
    <dsp:sp modelId="{247D5E24-0E37-4143-B7C8-B0193BB91795}">
      <dsp:nvSpPr>
        <dsp:cNvPr id="0" name=""/>
        <dsp:cNvSpPr/>
      </dsp:nvSpPr>
      <dsp:spPr>
        <a:xfrm>
          <a:off x="867471" y="3594964"/>
          <a:ext cx="6906017" cy="498591"/>
        </a:xfrm>
        <a:prstGeom prst="roundRect">
          <a:avLst>
            <a:gd name="adj" fmla="val 10000"/>
          </a:avLst>
        </a:prstGeom>
        <a:gradFill rotWithShape="0">
          <a:gsLst>
            <a:gs pos="0">
              <a:schemeClr val="accent1">
                <a:shade val="80000"/>
                <a:hueOff val="-213368"/>
                <a:satOff val="179"/>
                <a:lumOff val="24845"/>
                <a:alphaOff val="0"/>
              </a:schemeClr>
            </a:gs>
            <a:gs pos="90000">
              <a:schemeClr val="accent1">
                <a:shade val="80000"/>
                <a:hueOff val="-213368"/>
                <a:satOff val="179"/>
                <a:lumOff val="24845"/>
                <a:alphaOff val="0"/>
                <a:shade val="100000"/>
              </a:schemeClr>
            </a:gs>
            <a:gs pos="100000">
              <a:schemeClr val="accent1">
                <a:shade val="80000"/>
                <a:hueOff val="-213368"/>
                <a:satOff val="179"/>
                <a:lumOff val="24845"/>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80000"/>
              <a:hueOff val="-213368"/>
              <a:satOff val="179"/>
              <a:lumOff val="24845"/>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30480" tIns="22860" rIns="30480" bIns="22860" numCol="1" spcCol="1270" anchor="ctr" anchorCtr="0">
          <a:noAutofit/>
        </a:bodyPr>
        <a:lstStyle/>
        <a:p>
          <a:pPr lvl="0" algn="ctr" defTabSz="533400" rtl="0">
            <a:lnSpc>
              <a:spcPct val="90000"/>
            </a:lnSpc>
            <a:spcBef>
              <a:spcPct val="0"/>
            </a:spcBef>
            <a:spcAft>
              <a:spcPct val="35000"/>
            </a:spcAft>
          </a:pPr>
          <a:r>
            <a:rPr lang="ru-RU" sz="1200" kern="1200" smtClean="0"/>
            <a:t>баға белгілеу - қаржылық құралдардың бағасы нарықта еркін бәсекелестік жағдайындағы сұраныс пен ұсыныстың әсерімен қалыптасады.</a:t>
          </a:r>
          <a:endParaRPr lang="ru-RU" sz="1200" kern="1200" dirty="0"/>
        </a:p>
      </dsp:txBody>
      <dsp:txXfrm>
        <a:off x="882074" y="3609567"/>
        <a:ext cx="6876811" cy="4693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92C02C-08B6-4E39-9709-6F6BB0D0B6A1}">
      <dsp:nvSpPr>
        <dsp:cNvPr id="0" name=""/>
        <dsp:cNvSpPr/>
      </dsp:nvSpPr>
      <dsp:spPr>
        <a:xfrm>
          <a:off x="0" y="0"/>
          <a:ext cx="8407400" cy="132207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ru-RU" sz="2800" kern="1200" smtClean="0"/>
            <a:t>Қаржы нарығының функциясын анықтайтын алғышарттарға мына факторларды жатқызуға болады:</a:t>
          </a:r>
          <a:endParaRPr lang="ru-RU" sz="2800" kern="1200"/>
        </a:p>
      </dsp:txBody>
      <dsp:txXfrm>
        <a:off x="0" y="0"/>
        <a:ext cx="8407400" cy="1322070"/>
      </dsp:txXfrm>
    </dsp:sp>
    <dsp:sp modelId="{D415120A-5FF3-411C-ACE3-88C2DDD9445A}">
      <dsp:nvSpPr>
        <dsp:cNvPr id="0" name=""/>
        <dsp:cNvSpPr/>
      </dsp:nvSpPr>
      <dsp:spPr>
        <a:xfrm>
          <a:off x="0" y="1322070"/>
          <a:ext cx="2101850" cy="2776347"/>
        </a:xfrm>
        <a:prstGeom prst="rect">
          <a:avLst/>
        </a:prstGeom>
        <a:solidFill>
          <a:schemeClr val="accent1">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ru-RU" sz="1500" kern="1200" smtClean="0"/>
            <a:t>қаржы ресурстарын қайта бөлуде мемлекеттің рөлін барынша азайту;</a:t>
          </a:r>
          <a:endParaRPr lang="ru-RU" sz="1500" kern="1200"/>
        </a:p>
      </dsp:txBody>
      <dsp:txXfrm>
        <a:off x="0" y="1322070"/>
        <a:ext cx="2101850" cy="2776347"/>
      </dsp:txXfrm>
    </dsp:sp>
    <dsp:sp modelId="{D5A4B0CA-5C21-4B26-AFB2-80FA538C2225}">
      <dsp:nvSpPr>
        <dsp:cNvPr id="0" name=""/>
        <dsp:cNvSpPr/>
      </dsp:nvSpPr>
      <dsp:spPr>
        <a:xfrm>
          <a:off x="2101849" y="1322070"/>
          <a:ext cx="2101850" cy="2776347"/>
        </a:xfrm>
        <a:prstGeom prst="rect">
          <a:avLst/>
        </a:prstGeom>
        <a:solidFill>
          <a:schemeClr val="accent1">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ru-RU" sz="1500" kern="1200" smtClean="0"/>
            <a:t>монополияны шектеу және бәсекелестікті дамыту мақсатында барлық меншік түріндегі шаруашылық жүргізуші субъектілердің толық дербестігін қамтамасыз ету;</a:t>
          </a:r>
          <a:endParaRPr lang="ru-RU" sz="1500" kern="1200"/>
        </a:p>
      </dsp:txBody>
      <dsp:txXfrm>
        <a:off x="2101849" y="1322070"/>
        <a:ext cx="2101850" cy="2776347"/>
      </dsp:txXfrm>
    </dsp:sp>
    <dsp:sp modelId="{B0024550-268A-4D19-98C9-EF412C376D44}">
      <dsp:nvSpPr>
        <dsp:cNvPr id="0" name=""/>
        <dsp:cNvSpPr/>
      </dsp:nvSpPr>
      <dsp:spPr>
        <a:xfrm>
          <a:off x="4203699" y="1322070"/>
          <a:ext cx="2101850" cy="2776347"/>
        </a:xfrm>
        <a:prstGeom prst="rect">
          <a:avLst/>
        </a:prstGeom>
        <a:solidFill>
          <a:schemeClr val="accent1">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ru-RU" sz="1500" kern="1200" smtClean="0"/>
            <a:t>бюджет тапшылығын қаржыландыру үшін елдегі орталык банктің ссудалық қорын пайдалануды тоқтатып, бұл мәселелерді мемлекеттік займдарды, яғни облигациялар және басқа да міндеттемелерді айналысқа шығару арқылы шешу;</a:t>
          </a:r>
          <a:endParaRPr lang="ru-RU" sz="1500" kern="1200"/>
        </a:p>
      </dsp:txBody>
      <dsp:txXfrm>
        <a:off x="4203699" y="1322070"/>
        <a:ext cx="2101850" cy="2776347"/>
      </dsp:txXfrm>
    </dsp:sp>
    <dsp:sp modelId="{A4BD4E89-BAC3-4DAC-8F48-048420118A6E}">
      <dsp:nvSpPr>
        <dsp:cNvPr id="0" name=""/>
        <dsp:cNvSpPr/>
      </dsp:nvSpPr>
      <dsp:spPr>
        <a:xfrm>
          <a:off x="6305550" y="1322070"/>
          <a:ext cx="2101850" cy="2776347"/>
        </a:xfrm>
        <a:prstGeom prst="rect">
          <a:avLst/>
        </a:prstGeom>
        <a:solidFill>
          <a:schemeClr val="accent1">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ru-RU" sz="1500" kern="1200" dirty="0" err="1" smtClean="0"/>
            <a:t>бағалы</a:t>
          </a:r>
          <a:r>
            <a:rPr lang="ru-RU" sz="1500" kern="1200" dirty="0" smtClean="0"/>
            <a:t> </a:t>
          </a:r>
          <a:r>
            <a:rPr lang="ru-RU" sz="1500" kern="1200" dirty="0" err="1" smtClean="0"/>
            <a:t>қағаздарға</a:t>
          </a:r>
          <a:r>
            <a:rPr lang="ru-RU" sz="1500" kern="1200" dirty="0" smtClean="0"/>
            <a:t> </a:t>
          </a:r>
          <a:r>
            <a:rPr lang="ru-RU" sz="1500" kern="1200" dirty="0" err="1" smtClean="0"/>
            <a:t>инвестициялануы</a:t>
          </a:r>
          <a:r>
            <a:rPr lang="ru-RU" sz="1500" kern="1200" dirty="0" smtClean="0"/>
            <a:t> </a:t>
          </a:r>
          <a:r>
            <a:rPr lang="ru-RU" sz="1500" kern="1200" dirty="0" err="1" smtClean="0"/>
            <a:t>мүмкін</a:t>
          </a:r>
          <a:r>
            <a:rPr lang="ru-RU" sz="1500" kern="1200" dirty="0" smtClean="0"/>
            <a:t> </a:t>
          </a:r>
          <a:r>
            <a:rPr lang="ru-RU" sz="1500" kern="1200" dirty="0" err="1" smtClean="0"/>
            <a:t>шаруашылық</a:t>
          </a:r>
          <a:r>
            <a:rPr lang="ru-RU" sz="1500" kern="1200" dirty="0" smtClean="0"/>
            <a:t> </a:t>
          </a:r>
          <a:r>
            <a:rPr lang="ru-RU" sz="1500" kern="1200" dirty="0" err="1" smtClean="0"/>
            <a:t>жүргізуші</a:t>
          </a:r>
          <a:r>
            <a:rPr lang="ru-RU" sz="1500" kern="1200" dirty="0" smtClean="0"/>
            <a:t> </a:t>
          </a:r>
          <a:r>
            <a:rPr lang="ru-RU" sz="1500" kern="1200" dirty="0" err="1" smtClean="0"/>
            <a:t>субъектілер</a:t>
          </a:r>
          <a:r>
            <a:rPr lang="ru-RU" sz="1500" kern="1200" dirty="0" smtClean="0"/>
            <a:t> мен </a:t>
          </a:r>
          <a:r>
            <a:rPr lang="ru-RU" sz="1500" kern="1200" dirty="0" err="1" smtClean="0"/>
            <a:t>халықтың</a:t>
          </a:r>
          <a:r>
            <a:rPr lang="ru-RU" sz="1500" kern="1200" dirty="0" smtClean="0"/>
            <a:t> </a:t>
          </a:r>
          <a:r>
            <a:rPr lang="ru-RU" sz="1500" kern="1200" dirty="0" err="1" smtClean="0"/>
            <a:t>ақшалай</a:t>
          </a:r>
          <a:r>
            <a:rPr lang="ru-RU" sz="1500" kern="1200" dirty="0" smtClean="0"/>
            <a:t> </a:t>
          </a:r>
          <a:r>
            <a:rPr lang="ru-RU" sz="1500" kern="1200" dirty="0" err="1" smtClean="0"/>
            <a:t>табыстарының</a:t>
          </a:r>
          <a:r>
            <a:rPr lang="ru-RU" sz="1500" kern="1200" dirty="0" smtClean="0"/>
            <a:t> </a:t>
          </a:r>
          <a:r>
            <a:rPr lang="ru-RU" sz="1500" kern="1200" dirty="0" err="1" smtClean="0"/>
            <a:t>тұрақты</a:t>
          </a:r>
          <a:r>
            <a:rPr lang="ru-RU" sz="1500" kern="1200" dirty="0" smtClean="0"/>
            <a:t> </a:t>
          </a:r>
          <a:r>
            <a:rPr lang="ru-RU" sz="1500" kern="1200" dirty="0" err="1" smtClean="0"/>
            <a:t>өсуі</a:t>
          </a:r>
          <a:endParaRPr lang="ru-RU" sz="1500" kern="1200" dirty="0"/>
        </a:p>
      </dsp:txBody>
      <dsp:txXfrm>
        <a:off x="6305550" y="1322070"/>
        <a:ext cx="2101850" cy="2776347"/>
      </dsp:txXfrm>
    </dsp:sp>
    <dsp:sp modelId="{0078F9A9-9544-4E24-949E-291B285D6B15}">
      <dsp:nvSpPr>
        <dsp:cNvPr id="0" name=""/>
        <dsp:cNvSpPr/>
      </dsp:nvSpPr>
      <dsp:spPr>
        <a:xfrm>
          <a:off x="0" y="4098417"/>
          <a:ext cx="8407400" cy="30848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A8B03-187E-4EA3-9D21-F7EE0C26A7BC}">
      <dsp:nvSpPr>
        <dsp:cNvPr id="0" name=""/>
        <dsp:cNvSpPr/>
      </dsp:nvSpPr>
      <dsp:spPr>
        <a:xfrm>
          <a:off x="0" y="0"/>
          <a:ext cx="8280400" cy="5543550"/>
        </a:xfrm>
        <a:prstGeom prst="roundRect">
          <a:avLst>
            <a:gd name="adj" fmla="val 5000"/>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1750" dist="25400" dir="5400000"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130302" rIns="168910" bIns="0" numCol="1" spcCol="1270" anchor="t" anchorCtr="0">
          <a:noAutofit/>
        </a:bodyPr>
        <a:lstStyle/>
        <a:p>
          <a:pPr lvl="0" algn="r" defTabSz="1689100" rtl="0">
            <a:lnSpc>
              <a:spcPct val="90000"/>
            </a:lnSpc>
            <a:spcBef>
              <a:spcPct val="0"/>
            </a:spcBef>
            <a:spcAft>
              <a:spcPct val="35000"/>
            </a:spcAft>
          </a:pPr>
          <a:r>
            <a:rPr lang="ru-RU" sz="3800" i="1" kern="1200" smtClean="0"/>
            <a:t>Бағалы қағаздар нарығының кәсіптік қатысушылары</a:t>
          </a:r>
          <a:endParaRPr lang="ru-RU" sz="3800" i="1" kern="1200"/>
        </a:p>
      </dsp:txBody>
      <dsp:txXfrm rot="16200000">
        <a:off x="-1444815" y="1444815"/>
        <a:ext cx="4545711" cy="1656080"/>
      </dsp:txXfrm>
    </dsp:sp>
    <dsp:sp modelId="{8349494F-7019-49B3-8449-3030E6C21BF9}">
      <dsp:nvSpPr>
        <dsp:cNvPr id="0" name=""/>
        <dsp:cNvSpPr/>
      </dsp:nvSpPr>
      <dsp:spPr>
        <a:xfrm>
          <a:off x="1656080" y="0"/>
          <a:ext cx="6168898" cy="5543550"/>
        </a:xfrm>
        <a:prstGeom prst="rect">
          <a:avLst/>
        </a:prstGeom>
        <a:noFill/>
        <a:ln>
          <a:noFill/>
        </a:ln>
        <a:effectLst>
          <a:outerShdw blurRad="31750" dist="25400" dir="5400000" rotWithShape="0">
            <a:srgbClr val="000000">
              <a:alpha val="50000"/>
            </a:srgbClr>
          </a:outerShdw>
        </a:effectLst>
        <a:scene3d>
          <a:camera prst="orthographicFront"/>
          <a:lightRig rig="flat" dir="t"/>
        </a:scene3d>
        <a:sp3d/>
      </dsp:spPr>
      <dsp:style>
        <a:lnRef idx="0">
          <a:scrgbClr r="0" g="0" b="0"/>
        </a:lnRef>
        <a:fillRef idx="3">
          <a:scrgbClr r="0" g="0" b="0"/>
        </a:fillRef>
        <a:effectRef idx="2">
          <a:scrgbClr r="0" g="0" b="0"/>
        </a:effectRef>
        <a:fontRef idx="minor">
          <a:schemeClr val="lt1"/>
        </a:fontRef>
      </dsp:style>
      <dsp:txBody>
        <a:bodyPr spcFirstLastPara="0" vert="horz" wrap="square" lIns="0" tIns="34290" rIns="0" bIns="0" numCol="1" spcCol="1270" anchor="t" anchorCtr="0">
          <a:noAutofit/>
        </a:bodyPr>
        <a:lstStyle/>
        <a:p>
          <a:pPr lvl="0" algn="l" defTabSz="444500" rtl="0">
            <a:lnSpc>
              <a:spcPct val="90000"/>
            </a:lnSpc>
            <a:spcBef>
              <a:spcPct val="0"/>
            </a:spcBef>
            <a:spcAft>
              <a:spcPct val="35000"/>
            </a:spcAft>
          </a:pPr>
          <a:r>
            <a:rPr lang="ru-RU" sz="1000" i="1" kern="1200" dirty="0" smtClean="0">
              <a:solidFill>
                <a:schemeClr val="accent5">
                  <a:lumMod val="50000"/>
                </a:schemeClr>
              </a:solidFill>
            </a:rPr>
            <a:t>Брокер</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клиенттің</a:t>
          </a:r>
          <a:r>
            <a:rPr lang="ru-RU" sz="1000" i="1" kern="1200" dirty="0" smtClean="0"/>
            <a:t> </a:t>
          </a:r>
          <a:r>
            <a:rPr lang="ru-RU" sz="1000" i="1" kern="1200" dirty="0" err="1" smtClean="0"/>
            <a:t>тапсырмасы</a:t>
          </a:r>
          <a:r>
            <a:rPr lang="ru-RU" sz="1000" i="1" kern="1200" dirty="0" smtClean="0"/>
            <a:t> </a:t>
          </a:r>
          <a:r>
            <a:rPr lang="ru-RU" sz="1000" i="1" kern="1200" dirty="0" err="1" smtClean="0"/>
            <a:t>бойынша</a:t>
          </a:r>
          <a:r>
            <a:rPr lang="ru-RU" sz="1000" i="1" kern="1200" dirty="0" smtClean="0"/>
            <a:t>, </a:t>
          </a:r>
          <a:r>
            <a:rPr lang="ru-RU" sz="1000" i="1" kern="1200" dirty="0" err="1" smtClean="0"/>
            <a:t>соның</a:t>
          </a:r>
          <a:r>
            <a:rPr lang="ru-RU" sz="1000" i="1" kern="1200" dirty="0" smtClean="0"/>
            <a:t> </a:t>
          </a:r>
          <a:r>
            <a:rPr lang="ru-RU" sz="1000" i="1" kern="1200" dirty="0" err="1" smtClean="0"/>
            <a:t>есебінен</a:t>
          </a:r>
          <a:r>
            <a:rPr lang="ru-RU" sz="1000" i="1" kern="1200" dirty="0" smtClean="0"/>
            <a:t> </a:t>
          </a:r>
          <a:r>
            <a:rPr lang="ru-RU" sz="1000" i="1" kern="1200" dirty="0" err="1" smtClean="0"/>
            <a:t>және</a:t>
          </a:r>
          <a:r>
            <a:rPr lang="ru-RU" sz="1000" i="1" kern="1200" dirty="0" smtClean="0"/>
            <a:t> </a:t>
          </a:r>
          <a:r>
            <a:rPr lang="ru-RU" sz="1000" i="1" kern="1200" dirty="0" err="1" smtClean="0"/>
            <a:t>мүдделерінен</a:t>
          </a:r>
          <a:r>
            <a:rPr lang="ru-RU" sz="1000" i="1" kern="1200" dirty="0" smtClean="0"/>
            <a:t> </a:t>
          </a:r>
          <a:r>
            <a:rPr lang="ru-RU" sz="1000" i="1" kern="1200" dirty="0" err="1" smtClean="0"/>
            <a:t>көздеп</a:t>
          </a:r>
          <a:r>
            <a:rPr lang="ru-RU" sz="1000" i="1" kern="1200" dirty="0" smtClean="0"/>
            <a:t>, </a:t>
          </a:r>
          <a:r>
            <a:rPr lang="ru-RU" sz="1000" i="1" kern="1200" dirty="0" err="1" smtClean="0"/>
            <a:t>эмиссиялық</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қағаздармен</a:t>
          </a:r>
          <a:r>
            <a:rPr lang="ru-RU" sz="1000" i="1" kern="1200" dirty="0" smtClean="0"/>
            <a:t> </a:t>
          </a:r>
          <a:r>
            <a:rPr lang="ru-RU" sz="1000" i="1" kern="1200" dirty="0" err="1" smtClean="0"/>
            <a:t>мәмілелер</a:t>
          </a:r>
          <a:r>
            <a:rPr lang="ru-RU" sz="1000" i="1" kern="1200" dirty="0" smtClean="0"/>
            <a:t> </a:t>
          </a:r>
          <a:r>
            <a:rPr lang="ru-RU" sz="1000" i="1" kern="1200" dirty="0" err="1" smtClean="0"/>
            <a:t>жасайтын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a:t>
          </a:r>
          <a:r>
            <a:rPr lang="ru-RU" sz="1000" i="1" kern="1200" dirty="0" smtClean="0"/>
            <a:t>. </a:t>
          </a:r>
          <a:r>
            <a:rPr lang="ru-RU" sz="1000" i="1" kern="1200" dirty="0" err="1" smtClean="0"/>
            <a:t>Ол</a:t>
          </a:r>
          <a:r>
            <a:rPr lang="ru-RU" sz="1000" i="1" kern="1200" dirty="0" smtClean="0"/>
            <a:t> </a:t>
          </a:r>
          <a:r>
            <a:rPr lang="ru-RU" sz="1000" i="1" kern="1200" dirty="0" err="1" smtClean="0"/>
            <a:t>өз</a:t>
          </a:r>
          <a:r>
            <a:rPr lang="ru-RU" sz="1000" i="1" kern="1200" dirty="0" smtClean="0"/>
            <a:t> </a:t>
          </a:r>
          <a:r>
            <a:rPr lang="ru-RU" sz="1000" i="1" kern="1200" dirty="0" err="1" smtClean="0"/>
            <a:t>клиенттерінің</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қағаздармен</a:t>
          </a:r>
          <a:r>
            <a:rPr lang="ru-RU" sz="1000" i="1" kern="1200" dirty="0" smtClean="0"/>
            <a:t> </a:t>
          </a:r>
          <a:r>
            <a:rPr lang="ru-RU" sz="1000" i="1" kern="1200" dirty="0" err="1" smtClean="0"/>
            <a:t>жасалатын</a:t>
          </a:r>
          <a:r>
            <a:rPr lang="ru-RU" sz="1000" i="1" kern="1200" dirty="0" smtClean="0"/>
            <a:t> </a:t>
          </a:r>
          <a:r>
            <a:rPr lang="ru-RU" sz="1000" i="1" kern="1200" dirty="0" err="1" smtClean="0"/>
            <a:t>операциялар</a:t>
          </a:r>
          <a:r>
            <a:rPr lang="ru-RU" sz="1000" i="1" kern="1200" dirty="0" smtClean="0"/>
            <a:t> </a:t>
          </a:r>
          <a:r>
            <a:rPr lang="ru-RU" sz="1000" i="1" kern="1200" dirty="0" err="1" smtClean="0"/>
            <a:t>есебін</a:t>
          </a:r>
          <a:r>
            <a:rPr lang="ru-RU" sz="1000" i="1" kern="1200" dirty="0" smtClean="0"/>
            <a:t> </a:t>
          </a:r>
          <a:r>
            <a:rPr lang="ru-RU" sz="1000" i="1" kern="1200" dirty="0" err="1" smtClean="0"/>
            <a:t>арнаулы</a:t>
          </a:r>
          <a:r>
            <a:rPr lang="ru-RU" sz="1000" i="1" kern="1200" dirty="0" smtClean="0"/>
            <a:t> </a:t>
          </a:r>
          <a:r>
            <a:rPr lang="ru-RU" sz="1000" i="1" kern="1200" dirty="0" err="1" smtClean="0"/>
            <a:t>шоттарда</a:t>
          </a:r>
          <a:r>
            <a:rPr lang="ru-RU" sz="1000" i="1" kern="1200" dirty="0" smtClean="0"/>
            <a:t> </a:t>
          </a:r>
          <a:r>
            <a:rPr lang="ru-RU" sz="1000" i="1" kern="1200" dirty="0" err="1" smtClean="0"/>
            <a:t>жүргізеді</a:t>
          </a:r>
          <a:r>
            <a:rPr lang="ru-RU" sz="1000" i="1" kern="1200" dirty="0" smtClean="0"/>
            <a:t>. Брокер </a:t>
          </a:r>
          <a:r>
            <a:rPr lang="ru-RU" sz="1000" i="1" kern="1200" dirty="0" err="1" smtClean="0"/>
            <a:t>клиенттердің</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қағаздарының</a:t>
          </a:r>
          <a:r>
            <a:rPr lang="ru-RU" sz="1000" i="1" kern="1200" dirty="0" smtClean="0"/>
            <a:t> </a:t>
          </a:r>
          <a:r>
            <a:rPr lang="ru-RU" sz="1000" i="1" kern="1200" dirty="0" err="1" smtClean="0"/>
            <a:t>нақты</a:t>
          </a:r>
          <a:r>
            <a:rPr lang="ru-RU" sz="1000" i="1" kern="1200" dirty="0" smtClean="0"/>
            <a:t> </a:t>
          </a:r>
          <a:r>
            <a:rPr lang="ru-RU" sz="1000" i="1" kern="1200" dirty="0" err="1" smtClean="0"/>
            <a:t>ұстаушысы</a:t>
          </a:r>
          <a:r>
            <a:rPr lang="ru-RU" sz="1000" i="1" kern="1200" dirty="0" smtClean="0"/>
            <a:t> </a:t>
          </a:r>
          <a:r>
            <a:rPr lang="ru-RU" sz="1000" i="1" kern="1200" dirty="0" err="1" smtClean="0"/>
            <a:t>ретінде</a:t>
          </a:r>
          <a:r>
            <a:rPr lang="ru-RU" sz="1000" i="1" kern="1200" dirty="0" smtClean="0"/>
            <a:t> </a:t>
          </a:r>
          <a:r>
            <a:rPr lang="ru-RU" sz="1000" i="1" kern="1200" dirty="0" err="1" smtClean="0"/>
            <a:t>болуы</a:t>
          </a:r>
          <a:r>
            <a:rPr lang="ru-RU" sz="1000" i="1" kern="1200" dirty="0" smtClean="0"/>
            <a:t> </a:t>
          </a:r>
          <a:r>
            <a:rPr lang="ru-RU" sz="1000" i="1" kern="1200" dirty="0" err="1" smtClean="0"/>
            <a:t>мүмкін.Ол</a:t>
          </a:r>
          <a:r>
            <a:rPr lang="ru-RU" sz="1000" i="1" kern="1200" dirty="0" smtClean="0"/>
            <a:t> </a:t>
          </a:r>
          <a:r>
            <a:rPr lang="ru-RU" sz="1000" i="1" kern="1200" dirty="0" err="1" smtClean="0"/>
            <a:t>келісім</a:t>
          </a:r>
          <a:r>
            <a:rPr lang="ru-RU" sz="1000" i="1" kern="1200" dirty="0" smtClean="0"/>
            <a:t> </a:t>
          </a:r>
          <a:r>
            <a:rPr lang="ru-RU" sz="1000" i="1" kern="1200" dirty="0" err="1" smtClean="0"/>
            <a:t>жасалатын</a:t>
          </a:r>
          <a:r>
            <a:rPr lang="ru-RU" sz="1000" i="1" kern="1200" dirty="0" smtClean="0"/>
            <a:t> </a:t>
          </a:r>
          <a:r>
            <a:rPr lang="ru-RU" sz="1000" i="1" kern="1200" dirty="0" err="1" smtClean="0"/>
            <a:t>әрбір</a:t>
          </a:r>
          <a:r>
            <a:rPr lang="ru-RU" sz="1000" i="1" kern="1200" dirty="0" smtClean="0"/>
            <a:t> </a:t>
          </a:r>
          <a:r>
            <a:rPr lang="ru-RU" sz="1000" i="1" kern="1200" dirty="0" err="1" smtClean="0"/>
            <a:t>нақты</a:t>
          </a:r>
          <a:r>
            <a:rPr lang="ru-RU" sz="1000" i="1" kern="1200" dirty="0" smtClean="0"/>
            <a:t> </a:t>
          </a:r>
          <a:r>
            <a:rPr lang="ru-RU" sz="1000" i="1" kern="1200" dirty="0" err="1" smtClean="0"/>
            <a:t>табыстыруды</a:t>
          </a:r>
          <a:r>
            <a:rPr lang="ru-RU" sz="1000" i="1" kern="1200" dirty="0" smtClean="0"/>
            <a:t> </a:t>
          </a:r>
          <a:r>
            <a:rPr lang="ru-RU" sz="1000" i="1" kern="1200" dirty="0" err="1" smtClean="0"/>
            <a:t>көздейді</a:t>
          </a:r>
          <a:r>
            <a:rPr lang="ru-RU" sz="1000" i="1" kern="1200" dirty="0" smtClean="0"/>
            <a:t>. Брокер </a:t>
          </a:r>
          <a:r>
            <a:rPr lang="ru-RU" sz="1000" i="1" kern="1200" dirty="0" err="1" smtClean="0"/>
            <a:t>өкіл</a:t>
          </a:r>
          <a:r>
            <a:rPr lang="ru-RU" sz="1000" i="1" kern="1200" dirty="0" smtClean="0"/>
            <a:t> </a:t>
          </a:r>
          <a:r>
            <a:rPr lang="ru-RU" sz="1000" i="1" kern="1200" dirty="0" err="1" smtClean="0"/>
            <a:t>емес</a:t>
          </a:r>
          <a:r>
            <a:rPr lang="ru-RU" sz="1000" i="1" kern="1200" dirty="0" smtClean="0"/>
            <a:t>, </a:t>
          </a:r>
          <a:r>
            <a:rPr lang="ru-RU" sz="1000" i="1" kern="1200" dirty="0" err="1" smtClean="0"/>
            <a:t>ешбір</a:t>
          </a:r>
          <a:r>
            <a:rPr lang="ru-RU" sz="1000" i="1" kern="1200" dirty="0" smtClean="0"/>
            <a:t> </a:t>
          </a:r>
          <a:r>
            <a:rPr lang="ru-RU" sz="1000" i="1" kern="1200" dirty="0" err="1" smtClean="0"/>
            <a:t>жақтың</a:t>
          </a:r>
          <a:r>
            <a:rPr lang="ru-RU" sz="1000" i="1" kern="1200" dirty="0" smtClean="0"/>
            <a:t> </a:t>
          </a:r>
          <a:r>
            <a:rPr lang="ru-RU" sz="1000" i="1" kern="1200" dirty="0" err="1" smtClean="0"/>
            <a:t>шарттық</a:t>
          </a:r>
          <a:r>
            <a:rPr lang="ru-RU" sz="1000" i="1" kern="1200" dirty="0" smtClean="0"/>
            <a:t> </a:t>
          </a:r>
          <a:r>
            <a:rPr lang="ru-RU" sz="1000" i="1" kern="1200" dirty="0" err="1" smtClean="0"/>
            <a:t>қатынастарына</a:t>
          </a:r>
          <a:r>
            <a:rPr lang="ru-RU" sz="1000" i="1" kern="1200" dirty="0" smtClean="0"/>
            <a:t> </a:t>
          </a:r>
          <a:r>
            <a:rPr lang="ru-RU" sz="1000" i="1" kern="1200" dirty="0" err="1" smtClean="0"/>
            <a:t>қатыспайды</a:t>
          </a:r>
          <a:r>
            <a:rPr lang="ru-RU" sz="1000" i="1" kern="1200" dirty="0" smtClean="0"/>
            <a:t>, </a:t>
          </a:r>
          <a:r>
            <a:rPr lang="ru-RU" sz="1000" i="1" kern="1200" dirty="0" err="1" smtClean="0"/>
            <a:t>ол</a:t>
          </a:r>
          <a:r>
            <a:rPr lang="ru-RU" sz="1000" i="1" kern="1200" dirty="0" smtClean="0"/>
            <a:t> </a:t>
          </a:r>
          <a:r>
            <a:rPr lang="ru-RU" sz="1000" i="1" kern="1200" dirty="0" err="1" smtClean="0"/>
            <a:t>жекелеген</a:t>
          </a:r>
          <a:r>
            <a:rPr lang="ru-RU" sz="1000" i="1" kern="1200" dirty="0" smtClean="0"/>
            <a:t> </a:t>
          </a:r>
          <a:r>
            <a:rPr lang="ru-RU" sz="1000" i="1" kern="1200" dirty="0" err="1" smtClean="0"/>
            <a:t>тапсырмалар</a:t>
          </a:r>
          <a:r>
            <a:rPr lang="ru-RU" sz="1000" i="1" kern="1200" dirty="0" smtClean="0"/>
            <a:t> </a:t>
          </a:r>
          <a:r>
            <a:rPr lang="ru-RU" sz="1000" i="1" kern="1200" dirty="0" err="1" smtClean="0"/>
            <a:t>негізінде</a:t>
          </a:r>
          <a:r>
            <a:rPr lang="ru-RU" sz="1000" i="1" kern="1200" dirty="0" smtClean="0"/>
            <a:t> </a:t>
          </a:r>
          <a:r>
            <a:rPr lang="ru-RU" sz="1000" i="1" kern="1200" dirty="0" err="1" smtClean="0"/>
            <a:t>жұмыс</a:t>
          </a:r>
          <a:r>
            <a:rPr lang="ru-RU" sz="1000" i="1" kern="1200" dirty="0" smtClean="0"/>
            <a:t> </a:t>
          </a:r>
          <a:r>
            <a:rPr lang="ru-RU" sz="1000" i="1" kern="1200" dirty="0" err="1" smtClean="0"/>
            <a:t>істейді</a:t>
          </a:r>
          <a:r>
            <a:rPr lang="ru-RU" sz="1000" i="1" kern="1200" dirty="0" smtClean="0"/>
            <a:t>. </a:t>
          </a:r>
          <a:endParaRPr lang="ru-RU" sz="1000" i="1" kern="1200" dirty="0"/>
        </a:p>
        <a:p>
          <a:pPr lvl="0" algn="l" defTabSz="444500" rtl="0">
            <a:lnSpc>
              <a:spcPct val="90000"/>
            </a:lnSpc>
            <a:spcBef>
              <a:spcPct val="0"/>
            </a:spcBef>
            <a:spcAft>
              <a:spcPct val="35000"/>
            </a:spcAft>
          </a:pPr>
          <a:r>
            <a:rPr lang="ru-RU" sz="1000" i="1" kern="1200" dirty="0" smtClean="0">
              <a:solidFill>
                <a:schemeClr val="accent5">
                  <a:lumMod val="50000"/>
                </a:schemeClr>
              </a:solidFill>
            </a:rPr>
            <a:t>Дилер</a:t>
          </a:r>
          <a:r>
            <a:rPr lang="ru-RU" sz="1000" i="1" kern="1200" dirty="0" smtClean="0"/>
            <a:t> –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рыногының</a:t>
          </a:r>
          <a:r>
            <a:rPr lang="ru-RU" sz="1000" i="1" kern="1200" dirty="0" smtClean="0"/>
            <a:t> </a:t>
          </a:r>
          <a:r>
            <a:rPr lang="ru-RU" sz="1000" i="1" kern="1200" dirty="0" err="1" smtClean="0"/>
            <a:t>ұйымдастырылған</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рыногында</a:t>
          </a:r>
          <a:r>
            <a:rPr lang="ru-RU" sz="1000" i="1" kern="1200" dirty="0" smtClean="0"/>
            <a:t> </a:t>
          </a:r>
          <a:r>
            <a:rPr lang="ru-RU" sz="1000" i="1" kern="1200" dirty="0" err="1" smtClean="0"/>
            <a:t>баға</a:t>
          </a:r>
          <a:r>
            <a:rPr lang="ru-RU" sz="1000" i="1" kern="1200" dirty="0" smtClean="0"/>
            <a:t> </a:t>
          </a:r>
          <a:r>
            <a:rPr lang="ru-RU" sz="1000" i="1" kern="1200" dirty="0" err="1" smtClean="0"/>
            <a:t>белгілеуді</a:t>
          </a:r>
          <a:r>
            <a:rPr lang="ru-RU" sz="1000" i="1" kern="1200" dirty="0" smtClean="0"/>
            <a:t> </a:t>
          </a:r>
          <a:r>
            <a:rPr lang="ru-RU" sz="1000" i="1" kern="1200" dirty="0" err="1" smtClean="0"/>
            <a:t>ұсыну</a:t>
          </a:r>
          <a:r>
            <a:rPr lang="ru-RU" sz="1000" i="1" kern="1200" dirty="0" smtClean="0"/>
            <a:t> </a:t>
          </a:r>
          <a:r>
            <a:rPr lang="ru-RU" sz="1000" i="1" kern="1200" dirty="0" err="1" smtClean="0"/>
            <a:t>және</a:t>
          </a:r>
          <a:r>
            <a:rPr lang="ru-RU" sz="1000" i="1" kern="1200" dirty="0" smtClean="0"/>
            <a:t>  </a:t>
          </a:r>
          <a:r>
            <a:rPr lang="ru-RU" sz="1000" i="1" kern="1200" dirty="0" err="1" smtClean="0"/>
            <a:t>оларды</a:t>
          </a:r>
          <a:r>
            <a:rPr lang="ru-RU" sz="1000" i="1" kern="1200" dirty="0" smtClean="0"/>
            <a:t> </a:t>
          </a:r>
          <a:r>
            <a:rPr lang="ru-RU" sz="1000" i="1" kern="1200" dirty="0" err="1" smtClean="0"/>
            <a:t>бұқаралық</a:t>
          </a:r>
          <a:r>
            <a:rPr lang="ru-RU" sz="1000" i="1" kern="1200" dirty="0" smtClean="0"/>
            <a:t>  </a:t>
          </a:r>
          <a:r>
            <a:rPr lang="ru-RU" sz="1000" i="1" kern="1200" dirty="0" err="1" smtClean="0"/>
            <a:t>ақпарат</a:t>
          </a:r>
          <a:r>
            <a:rPr lang="ru-RU" sz="1000" i="1" kern="1200" dirty="0" smtClean="0"/>
            <a:t>   </a:t>
          </a:r>
          <a:r>
            <a:rPr lang="ru-RU" sz="1000" i="1" kern="1200" dirty="0" err="1" smtClean="0"/>
            <a:t>құралда</a:t>
          </a:r>
          <a:r>
            <a:rPr lang="ru-RU" sz="1000" i="1" kern="1200" dirty="0" smtClean="0"/>
            <a:t> рында </a:t>
          </a:r>
          <a:r>
            <a:rPr lang="ru-RU" sz="1000" i="1" kern="1200" dirty="0" err="1" smtClean="0"/>
            <a:t>жариялау</a:t>
          </a:r>
          <a:r>
            <a:rPr lang="ru-RU" sz="1000" i="1" kern="1200" dirty="0" smtClean="0"/>
            <a:t> </a:t>
          </a:r>
          <a:r>
            <a:rPr lang="ru-RU" sz="1000" i="1" kern="1200" dirty="0" err="1" smtClean="0"/>
            <a:t>арқылы</a:t>
          </a:r>
          <a:r>
            <a:rPr lang="ru-RU" sz="1000" i="1" kern="1200" dirty="0" smtClean="0"/>
            <a:t> </a:t>
          </a:r>
          <a:r>
            <a:rPr lang="ru-RU" sz="1000" i="1" kern="1200" dirty="0" err="1" smtClean="0"/>
            <a:t>өз</a:t>
          </a:r>
          <a:r>
            <a:rPr lang="ru-RU" sz="1000" i="1" kern="1200" dirty="0" smtClean="0"/>
            <a:t> </a:t>
          </a:r>
          <a:r>
            <a:rPr lang="ru-RU" sz="1000" i="1" kern="1200" dirty="0" err="1" smtClean="0"/>
            <a:t>мүдделерін</a:t>
          </a:r>
          <a:r>
            <a:rPr lang="ru-RU" sz="1000" i="1" kern="1200" dirty="0" smtClean="0"/>
            <a:t> </a:t>
          </a:r>
          <a:r>
            <a:rPr lang="ru-RU" sz="1000" i="1" kern="1200" dirty="0" err="1" smtClean="0"/>
            <a:t>көздеп</a:t>
          </a:r>
          <a:r>
            <a:rPr lang="ru-RU" sz="1000" i="1" kern="1200" dirty="0" smtClean="0"/>
            <a:t> </a:t>
          </a:r>
          <a:r>
            <a:rPr lang="ru-RU" sz="1000" i="1" kern="1200" dirty="0" err="1" smtClean="0"/>
            <a:t>және</a:t>
          </a:r>
          <a:r>
            <a:rPr lang="ru-RU" sz="1000" i="1" kern="1200" dirty="0" smtClean="0"/>
            <a:t> </a:t>
          </a:r>
          <a:r>
            <a:rPr lang="ru-RU" sz="1000" i="1" kern="1200" dirty="0" err="1" smtClean="0"/>
            <a:t>өзге</a:t>
          </a:r>
          <a:r>
            <a:rPr lang="ru-RU" sz="1000" i="1" kern="1200" dirty="0" smtClean="0"/>
            <a:t> де </a:t>
          </a:r>
          <a:r>
            <a:rPr lang="ru-RU" sz="1000" i="1" kern="1200" dirty="0" err="1" smtClean="0"/>
            <a:t>қаржы</a:t>
          </a:r>
          <a:r>
            <a:rPr lang="ru-RU" sz="1000" i="1" kern="1200" dirty="0" smtClean="0"/>
            <a:t> </a:t>
          </a:r>
          <a:r>
            <a:rPr lang="ru-RU" sz="1000" i="1" kern="1200" dirty="0" err="1" smtClean="0"/>
            <a:t>құралдары</a:t>
          </a:r>
          <a:r>
            <a:rPr lang="ru-RU" sz="1000" i="1" kern="1200" dirty="0" smtClean="0"/>
            <a:t> мен </a:t>
          </a:r>
          <a:r>
            <a:rPr lang="ru-RU" sz="1000" i="1" kern="1200" dirty="0" err="1" smtClean="0"/>
            <a:t>мәмілелер</a:t>
          </a:r>
          <a:r>
            <a:rPr lang="ru-RU" sz="1000" i="1" kern="1200" dirty="0" smtClean="0"/>
            <a:t> </a:t>
          </a:r>
          <a:r>
            <a:rPr lang="ru-RU" sz="1000" i="1" kern="1200" dirty="0" err="1" smtClean="0"/>
            <a:t>жасайтын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қатысушы.Олардың</a:t>
          </a:r>
          <a:r>
            <a:rPr lang="ru-RU" sz="1000" i="1" kern="1200" dirty="0" smtClean="0"/>
            <a:t> </a:t>
          </a:r>
          <a:r>
            <a:rPr lang="ru-RU" sz="1000" i="1" kern="1200" dirty="0" err="1" smtClean="0"/>
            <a:t>брокерлерден</a:t>
          </a:r>
          <a:r>
            <a:rPr lang="ru-RU" sz="1000" i="1" kern="1200" dirty="0" smtClean="0"/>
            <a:t> </a:t>
          </a:r>
          <a:r>
            <a:rPr lang="ru-RU" sz="1000" i="1" kern="1200" dirty="0" err="1" smtClean="0"/>
            <a:t>айыр</a:t>
          </a:r>
          <a:r>
            <a:rPr lang="ru-RU" sz="1000" i="1" kern="1200" dirty="0" smtClean="0"/>
            <a:t>- </a:t>
          </a:r>
          <a:r>
            <a:rPr lang="ru-RU" sz="1000" i="1" kern="1200" dirty="0" err="1" smtClean="0"/>
            <a:t>машылығы</a:t>
          </a:r>
          <a:r>
            <a:rPr lang="ru-RU" sz="1000" i="1" kern="1200" dirty="0" smtClean="0"/>
            <a:t> </a:t>
          </a:r>
          <a:r>
            <a:rPr lang="ru-RU" sz="1000" i="1" kern="1200" dirty="0" err="1" smtClean="0"/>
            <a:t>шарт</a:t>
          </a:r>
          <a:r>
            <a:rPr lang="ru-RU" sz="1000" i="1" kern="1200" dirty="0" smtClean="0"/>
            <a:t> </a:t>
          </a:r>
          <a:r>
            <a:rPr lang="ru-RU" sz="1000" i="1" kern="1200" dirty="0" err="1" smtClean="0"/>
            <a:t>жасасқанда</a:t>
          </a:r>
          <a:r>
            <a:rPr lang="ru-RU" sz="1000" i="1" kern="1200" dirty="0" smtClean="0"/>
            <a:t> </a:t>
          </a:r>
          <a:r>
            <a:rPr lang="ru-RU" sz="1000" i="1" kern="1200" dirty="0" err="1" smtClean="0"/>
            <a:t>өз</a:t>
          </a:r>
          <a:r>
            <a:rPr lang="ru-RU" sz="1000" i="1" kern="1200" dirty="0" smtClean="0"/>
            <a:t> </a:t>
          </a:r>
          <a:r>
            <a:rPr lang="ru-RU" sz="1000" i="1" kern="1200" dirty="0" err="1" smtClean="0"/>
            <a:t>капиталын</a:t>
          </a:r>
          <a:r>
            <a:rPr lang="ru-RU" sz="1000" i="1" kern="1200" dirty="0" smtClean="0"/>
            <a:t> </a:t>
          </a:r>
          <a:r>
            <a:rPr lang="ru-RU" sz="1000" i="1" kern="1200" dirty="0" err="1" smtClean="0"/>
            <a:t>жұмсайды</a:t>
          </a:r>
          <a:r>
            <a:rPr lang="ru-RU" sz="1000" i="1" kern="1200" dirty="0" smtClean="0"/>
            <a:t>. </a:t>
          </a:r>
          <a:endParaRPr lang="ru-RU" sz="1000" i="1" kern="1200" dirty="0"/>
        </a:p>
        <a:p>
          <a:pPr lvl="0" algn="l" defTabSz="444500" rtl="0">
            <a:lnSpc>
              <a:spcPct val="90000"/>
            </a:lnSpc>
            <a:spcBef>
              <a:spcPct val="0"/>
            </a:spcBef>
            <a:spcAft>
              <a:spcPct val="35000"/>
            </a:spcAft>
          </a:pPr>
          <a:r>
            <a:rPr lang="ru-RU" sz="1000" i="1" kern="1200" dirty="0" err="1" smtClean="0">
              <a:solidFill>
                <a:schemeClr val="accent5">
                  <a:lumMod val="50000"/>
                </a:schemeClr>
              </a:solidFill>
            </a:rPr>
            <a:t>Кастодиан</a:t>
          </a:r>
          <a:r>
            <a:rPr lang="ru-RU" sz="1000" i="1" kern="1200" dirty="0" smtClean="0"/>
            <a:t> –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құралдарының</a:t>
          </a:r>
          <a:r>
            <a:rPr lang="ru-RU" sz="1000" i="1" kern="1200" dirty="0" smtClean="0"/>
            <a:t> </a:t>
          </a:r>
          <a:r>
            <a:rPr lang="ru-RU" sz="1000" i="1" kern="1200" dirty="0" err="1" smtClean="0"/>
            <a:t>және</a:t>
          </a:r>
          <a:r>
            <a:rPr lang="ru-RU" sz="1000" i="1" kern="1200" dirty="0" smtClean="0"/>
            <a:t> </a:t>
          </a:r>
          <a:r>
            <a:rPr lang="ru-RU" sz="1000" i="1" kern="1200" dirty="0" err="1" smtClean="0"/>
            <a:t>клиенттер</a:t>
          </a:r>
          <a:r>
            <a:rPr lang="ru-RU" sz="1000" i="1" kern="1200" dirty="0" smtClean="0"/>
            <a:t> </a:t>
          </a:r>
          <a:r>
            <a:rPr lang="ru-RU" sz="1000" i="1" kern="1200" dirty="0" err="1" smtClean="0"/>
            <a:t>ақшасының</a:t>
          </a:r>
          <a:r>
            <a:rPr lang="ru-RU" sz="1000" i="1" kern="1200" dirty="0" smtClean="0"/>
            <a:t> </a:t>
          </a:r>
          <a:r>
            <a:rPr lang="ru-RU" sz="1000" i="1" kern="1200" dirty="0" err="1" smtClean="0"/>
            <a:t>есебін</a:t>
          </a:r>
          <a:r>
            <a:rPr lang="ru-RU" sz="1000" i="1" kern="1200" dirty="0" smtClean="0"/>
            <a:t> </a:t>
          </a:r>
          <a:r>
            <a:rPr lang="ru-RU" sz="1000" i="1" kern="1200" dirty="0" err="1" smtClean="0"/>
            <a:t>алуды</a:t>
          </a:r>
          <a:r>
            <a:rPr lang="ru-RU" sz="1000" i="1" kern="1200" dirty="0" smtClean="0"/>
            <a:t> </a:t>
          </a:r>
          <a:r>
            <a:rPr lang="ru-RU" sz="1000" i="1" kern="1200" dirty="0" err="1" smtClean="0"/>
            <a:t>және</a:t>
          </a:r>
          <a:r>
            <a:rPr lang="ru-RU" sz="1000" i="1" kern="1200" dirty="0" smtClean="0"/>
            <a:t> </a:t>
          </a:r>
          <a:r>
            <a:rPr lang="ru-RU" sz="1000" i="1" kern="1200" dirty="0" err="1" smtClean="0"/>
            <a:t>олар</a:t>
          </a:r>
          <a:r>
            <a:rPr lang="ru-RU" sz="1000" i="1" kern="1200" dirty="0" smtClean="0"/>
            <a:t> </a:t>
          </a:r>
          <a:r>
            <a:rPr lang="ru-RU" sz="1000" i="1" kern="1200" dirty="0" err="1" smtClean="0"/>
            <a:t>бойынша</a:t>
          </a:r>
          <a:r>
            <a:rPr lang="ru-RU" sz="1000" i="1" kern="1200" dirty="0" smtClean="0"/>
            <a:t> </a:t>
          </a:r>
          <a:r>
            <a:rPr lang="ru-RU" sz="1000" i="1" kern="1200" dirty="0" err="1" smtClean="0"/>
            <a:t>құқықтарды</a:t>
          </a:r>
          <a:r>
            <a:rPr lang="ru-RU" sz="1000" i="1" kern="1200" dirty="0" smtClean="0"/>
            <a:t> </a:t>
          </a:r>
          <a:r>
            <a:rPr lang="ru-RU" sz="1000" i="1" kern="1200" dirty="0" err="1" smtClean="0"/>
            <a:t>растауды</a:t>
          </a:r>
          <a:r>
            <a:rPr lang="ru-RU" sz="1000" i="1" kern="1200" dirty="0" smtClean="0"/>
            <a:t>, </a:t>
          </a:r>
          <a:r>
            <a:rPr lang="ru-RU" sz="1000" i="1" kern="1200" dirty="0" err="1" smtClean="0"/>
            <a:t>клиенттердің</a:t>
          </a:r>
          <a:r>
            <a:rPr lang="ru-RU" sz="1000" i="1" kern="1200" dirty="0" smtClean="0"/>
            <a:t> </a:t>
          </a:r>
          <a:r>
            <a:rPr lang="ru-RU" sz="1000" i="1" kern="1200" dirty="0" err="1" smtClean="0"/>
            <a:t>құжатты</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құралдарының</a:t>
          </a:r>
          <a:r>
            <a:rPr lang="ru-RU" sz="1000" i="1" kern="1200" dirty="0" smtClean="0"/>
            <a:t> </a:t>
          </a:r>
          <a:r>
            <a:rPr lang="ru-RU" sz="1000" i="1" kern="1200" dirty="0" err="1" smtClean="0"/>
            <a:t>сақталуы</a:t>
          </a:r>
          <a:r>
            <a:rPr lang="ru-RU" sz="1000" i="1" kern="1200" dirty="0" smtClean="0"/>
            <a:t> </a:t>
          </a:r>
          <a:r>
            <a:rPr lang="ru-RU" sz="1000" i="1" kern="1200" dirty="0" err="1" smtClean="0"/>
            <a:t>жөнінде</a:t>
          </a:r>
          <a:r>
            <a:rPr lang="ru-RU" sz="1000" i="1" kern="1200" dirty="0" smtClean="0"/>
            <a:t> </a:t>
          </a:r>
          <a:r>
            <a:rPr lang="ru-RU" sz="1000" i="1" kern="1200" dirty="0" err="1" smtClean="0"/>
            <a:t>өзіне</a:t>
          </a:r>
          <a:r>
            <a:rPr lang="ru-RU" sz="1000" i="1" kern="1200" dirty="0" smtClean="0"/>
            <a:t> </a:t>
          </a:r>
          <a:r>
            <a:rPr lang="ru-RU" sz="1000" i="1" kern="1200" dirty="0" err="1" smtClean="0"/>
            <a:t>міндеттемелер</a:t>
          </a:r>
          <a:r>
            <a:rPr lang="ru-RU" sz="1000" i="1" kern="1200" dirty="0" smtClean="0"/>
            <a:t> </a:t>
          </a:r>
          <a:r>
            <a:rPr lang="ru-RU" sz="1000" i="1" kern="1200" dirty="0" err="1" smtClean="0"/>
            <a:t>қабылдай</a:t>
          </a:r>
          <a:r>
            <a:rPr lang="ru-RU" sz="1000" i="1" kern="1200" dirty="0" smtClean="0"/>
            <a:t> </a:t>
          </a:r>
          <a:r>
            <a:rPr lang="ru-RU" sz="1000" i="1" kern="1200" dirty="0" err="1" smtClean="0"/>
            <a:t>отырып</a:t>
          </a:r>
          <a:r>
            <a:rPr lang="ru-RU" sz="1000" i="1" kern="1200" dirty="0" smtClean="0"/>
            <a:t>, </a:t>
          </a:r>
          <a:r>
            <a:rPr lang="ru-RU" sz="1000" i="1" kern="1200" dirty="0" err="1" smtClean="0"/>
            <a:t>оларды</a:t>
          </a:r>
          <a:r>
            <a:rPr lang="ru-RU" sz="1000" i="1" kern="1200" dirty="0" smtClean="0"/>
            <a:t> </a:t>
          </a:r>
          <a:r>
            <a:rPr lang="ru-RU" sz="1000" i="1" kern="1200" dirty="0" err="1" smtClean="0"/>
            <a:t>сақтауды</a:t>
          </a:r>
          <a:r>
            <a:rPr lang="ru-RU" sz="1000" i="1" kern="1200" dirty="0" smtClean="0"/>
            <a:t> </a:t>
          </a:r>
          <a:r>
            <a:rPr lang="ru-RU" sz="1000" i="1" kern="1200" dirty="0" err="1" smtClean="0"/>
            <a:t>жүзеге</a:t>
          </a:r>
          <a:r>
            <a:rPr lang="ru-RU" sz="1000" i="1" kern="1200" dirty="0" smtClean="0"/>
            <a:t> </a:t>
          </a:r>
          <a:r>
            <a:rPr lang="ru-RU" sz="1000" i="1" kern="1200" dirty="0" err="1" smtClean="0"/>
            <a:t>асыратын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a:t>
          </a:r>
          <a:r>
            <a:rPr lang="ru-RU" sz="1000" i="1" kern="1200" dirty="0" smtClean="0"/>
            <a:t> </a:t>
          </a:r>
          <a:r>
            <a:rPr lang="ru-RU" sz="1000" i="1" kern="1200" dirty="0" err="1" smtClean="0"/>
            <a:t>болып</a:t>
          </a:r>
          <a:r>
            <a:rPr lang="ru-RU" sz="1000" i="1" kern="1200" dirty="0" smtClean="0"/>
            <a:t> </a:t>
          </a:r>
          <a:r>
            <a:rPr lang="ru-RU" sz="1000" i="1" kern="1200" dirty="0" err="1" smtClean="0"/>
            <a:t>табылады</a:t>
          </a:r>
          <a:r>
            <a:rPr lang="ru-RU" sz="1000" i="1" kern="1200" dirty="0" smtClean="0"/>
            <a:t>. Бағалы </a:t>
          </a:r>
          <a:r>
            <a:rPr lang="ru-RU" sz="1000" i="1" kern="1200" dirty="0" err="1" smtClean="0"/>
            <a:t>қағаз</a:t>
          </a:r>
          <a:r>
            <a:rPr lang="ru-RU" sz="1000" i="1" kern="1200" dirty="0" smtClean="0"/>
            <a:t> </a:t>
          </a:r>
          <a:r>
            <a:rPr lang="ru-RU" sz="1000" i="1" kern="1200" dirty="0" err="1" smtClean="0"/>
            <a:t>нарығында</a:t>
          </a:r>
          <a:r>
            <a:rPr lang="ru-RU" sz="1000" i="1" kern="1200" dirty="0" smtClean="0"/>
            <a:t> </a:t>
          </a:r>
          <a:r>
            <a:rPr lang="ru-RU" sz="1000" i="1" kern="1200" dirty="0" err="1" smtClean="0"/>
            <a:t>кастодиандық</a:t>
          </a:r>
          <a:r>
            <a:rPr lang="ru-RU" sz="1000" i="1" kern="1200" dirty="0" smtClean="0"/>
            <a:t> </a:t>
          </a:r>
          <a:r>
            <a:rPr lang="ru-RU" sz="1000" i="1" kern="1200" dirty="0" err="1" smtClean="0"/>
            <a:t>қызметті</a:t>
          </a:r>
          <a:r>
            <a:rPr lang="ru-RU" sz="1000" i="1" kern="1200" dirty="0" smtClean="0"/>
            <a:t> </a:t>
          </a:r>
          <a:r>
            <a:rPr lang="ru-RU" sz="1000" i="1" kern="1200" dirty="0" err="1" smtClean="0"/>
            <a:t>заңдарға</a:t>
          </a:r>
          <a:r>
            <a:rPr lang="ru-RU" sz="1000" i="1" kern="1200" dirty="0" smtClean="0"/>
            <a:t> </a:t>
          </a:r>
          <a:r>
            <a:rPr lang="ru-RU" sz="1000" i="1" kern="1200" dirty="0" err="1" smtClean="0"/>
            <a:t>және</a:t>
          </a:r>
          <a:r>
            <a:rPr lang="ru-RU" sz="1000" i="1" kern="1200" dirty="0" smtClean="0"/>
            <a:t> </a:t>
          </a:r>
          <a:r>
            <a:rPr lang="ru-RU" sz="1000" i="1" kern="1200" dirty="0" err="1" smtClean="0"/>
            <a:t>шарттарға</a:t>
          </a:r>
          <a:r>
            <a:rPr lang="ru-RU" sz="1000" i="1" kern="1200" dirty="0" smtClean="0"/>
            <a:t> </a:t>
          </a:r>
          <a:r>
            <a:rPr lang="ru-RU" sz="1000" i="1" kern="1200" dirty="0" err="1" smtClean="0"/>
            <a:t>сәйкес</a:t>
          </a:r>
          <a:r>
            <a:rPr lang="ru-RU" sz="1000" i="1" kern="1200" dirty="0" smtClean="0"/>
            <a:t> </a:t>
          </a:r>
          <a:r>
            <a:rPr lang="ru-RU" sz="1000" i="1" kern="1200" dirty="0" err="1" smtClean="0"/>
            <a:t>кастодиандық</a:t>
          </a:r>
          <a:r>
            <a:rPr lang="ru-RU" sz="1000" i="1" kern="1200" dirty="0" smtClean="0"/>
            <a:t> </a:t>
          </a:r>
          <a:r>
            <a:rPr lang="ru-RU" sz="1000" i="1" kern="1200" dirty="0" err="1" smtClean="0"/>
            <a:t>қызмет</a:t>
          </a:r>
          <a:r>
            <a:rPr lang="ru-RU" sz="1000" i="1" kern="1200" dirty="0" smtClean="0"/>
            <a:t> пен </a:t>
          </a:r>
          <a:r>
            <a:rPr lang="ru-RU" sz="1000" i="1" kern="1200" dirty="0" err="1" smtClean="0"/>
            <a:t>сейфтік</a:t>
          </a:r>
          <a:r>
            <a:rPr lang="ru-RU" sz="1000" i="1" kern="1200" dirty="0" smtClean="0"/>
            <a:t> </a:t>
          </a:r>
          <a:r>
            <a:rPr lang="ru-RU" sz="1000" i="1" kern="1200" dirty="0" err="1" smtClean="0"/>
            <a:t>операцияларға</a:t>
          </a:r>
          <a:r>
            <a:rPr lang="ru-RU" sz="1000" i="1" kern="1200" dirty="0" smtClean="0"/>
            <a:t> </a:t>
          </a:r>
          <a:r>
            <a:rPr lang="ru-RU" sz="1000" i="1" kern="1200" dirty="0" err="1" smtClean="0"/>
            <a:t>лицензиялары</a:t>
          </a:r>
          <a:r>
            <a:rPr lang="ru-RU" sz="1000" i="1" kern="1200" dirty="0" smtClean="0"/>
            <a:t> бар </a:t>
          </a:r>
          <a:r>
            <a:rPr lang="ru-RU" sz="1000" i="1" kern="1200" dirty="0" err="1" smtClean="0"/>
            <a:t>банктер</a:t>
          </a:r>
          <a:r>
            <a:rPr lang="ru-RU" sz="1000" i="1" kern="1200" dirty="0" smtClean="0"/>
            <a:t> </a:t>
          </a:r>
          <a:r>
            <a:rPr lang="ru-RU" sz="1000" i="1" kern="1200" dirty="0" err="1" smtClean="0"/>
            <a:t>жүзеге</a:t>
          </a:r>
          <a:r>
            <a:rPr lang="ru-RU" sz="1000" i="1" kern="1200" dirty="0" smtClean="0"/>
            <a:t> </a:t>
          </a:r>
          <a:r>
            <a:rPr lang="ru-RU" sz="1000" i="1" kern="1200" dirty="0" err="1" smtClean="0"/>
            <a:t>асырады</a:t>
          </a:r>
          <a:r>
            <a:rPr lang="ru-RU" sz="1000" i="1" kern="1200" dirty="0" smtClean="0"/>
            <a:t>. </a:t>
          </a:r>
          <a:r>
            <a:rPr lang="ru-RU" sz="1000" i="1" kern="1200" dirty="0" err="1" smtClean="0"/>
            <a:t>Кастодианға</a:t>
          </a:r>
          <a:r>
            <a:rPr lang="ru-RU" sz="1000" i="1" kern="1200" dirty="0" smtClean="0"/>
            <a:t> </a:t>
          </a:r>
          <a:r>
            <a:rPr lang="ru-RU" sz="1000" i="1" kern="1200" dirty="0" err="1" smtClean="0"/>
            <a:t>кастодиандық</a:t>
          </a:r>
          <a:r>
            <a:rPr lang="ru-RU" sz="1000" i="1" kern="1200" dirty="0" smtClean="0"/>
            <a:t> </a:t>
          </a:r>
          <a:r>
            <a:rPr lang="ru-RU" sz="1000" i="1" kern="1200" dirty="0" err="1" smtClean="0"/>
            <a:t>қызмет</a:t>
          </a:r>
          <a:r>
            <a:rPr lang="ru-RU" sz="1000" i="1" kern="1200" dirty="0" smtClean="0"/>
            <a:t> </a:t>
          </a:r>
          <a:r>
            <a:rPr lang="ru-RU" sz="1000" i="1" kern="1200" dirty="0" err="1" smtClean="0"/>
            <a:t>көрсету</a:t>
          </a:r>
          <a:r>
            <a:rPr lang="ru-RU" sz="1000" i="1" kern="1200" dirty="0" smtClean="0"/>
            <a:t>  </a:t>
          </a:r>
          <a:r>
            <a:rPr lang="ru-RU" sz="1000" i="1" kern="1200" dirty="0" err="1" smtClean="0"/>
            <a:t>жөніндегі</a:t>
          </a:r>
          <a:r>
            <a:rPr lang="ru-RU" sz="1000" i="1" kern="1200" dirty="0" smtClean="0"/>
            <a:t> </a:t>
          </a:r>
          <a:r>
            <a:rPr lang="ru-RU" sz="1000" i="1" kern="1200" dirty="0" err="1" smtClean="0"/>
            <a:t>шартқа</a:t>
          </a:r>
          <a:r>
            <a:rPr lang="ru-RU" sz="1000" i="1" kern="1200" dirty="0" smtClean="0"/>
            <a:t> </a:t>
          </a:r>
          <a:r>
            <a:rPr lang="ru-RU" sz="1000" i="1" kern="1200" dirty="0" err="1" smtClean="0"/>
            <a:t>сәйкес</a:t>
          </a:r>
          <a:r>
            <a:rPr lang="ru-RU" sz="1000" i="1" kern="1200" dirty="0" smtClean="0"/>
            <a:t> клиент </a:t>
          </a:r>
          <a:r>
            <a:rPr lang="ru-RU" sz="1000" i="1" kern="1200" dirty="0" err="1" smtClean="0"/>
            <a:t>берген</a:t>
          </a:r>
          <a:r>
            <a:rPr lang="ru-RU" sz="1000" i="1" kern="1200" dirty="0" smtClean="0"/>
            <a:t> </a:t>
          </a:r>
          <a:r>
            <a:rPr lang="ru-RU" sz="1000" i="1" kern="1200" dirty="0" err="1" smtClean="0"/>
            <a:t>ақша</a:t>
          </a:r>
          <a:r>
            <a:rPr lang="ru-RU" sz="1000" i="1" kern="1200" dirty="0" smtClean="0"/>
            <a:t> мен </a:t>
          </a:r>
          <a:r>
            <a:rPr lang="ru-RU" sz="1000" i="1" kern="1200" dirty="0" err="1" smtClean="0"/>
            <a:t>қаржы</a:t>
          </a:r>
          <a:r>
            <a:rPr lang="ru-RU" sz="1000" i="1" kern="1200" dirty="0" smtClean="0"/>
            <a:t> </a:t>
          </a:r>
          <a:r>
            <a:rPr lang="ru-RU" sz="1000" i="1" kern="1200" dirty="0" err="1" smtClean="0"/>
            <a:t>құралдары</a:t>
          </a:r>
          <a:r>
            <a:rPr lang="ru-RU" sz="1000" i="1" kern="1200" dirty="0" smtClean="0"/>
            <a:t> </a:t>
          </a:r>
          <a:r>
            <a:rPr lang="ru-RU" sz="1000" i="1" kern="1200" dirty="0" err="1" smtClean="0"/>
            <a:t>бұл</a:t>
          </a:r>
          <a:r>
            <a:rPr lang="ru-RU" sz="1000" i="1" kern="1200" dirty="0" smtClean="0"/>
            <a:t> </a:t>
          </a:r>
          <a:r>
            <a:rPr lang="ru-RU" sz="1000" i="1" kern="1200" dirty="0" err="1" smtClean="0"/>
            <a:t>қызметтің</a:t>
          </a:r>
          <a:r>
            <a:rPr lang="ru-RU" sz="1000" i="1" kern="1200" dirty="0" smtClean="0"/>
            <a:t> </a:t>
          </a:r>
          <a:r>
            <a:rPr lang="ru-RU" sz="1000" i="1" kern="1200" dirty="0" err="1" smtClean="0"/>
            <a:t>объектілері</a:t>
          </a:r>
          <a:r>
            <a:rPr lang="ru-RU" sz="1000" i="1" kern="1200" dirty="0" smtClean="0"/>
            <a:t> </a:t>
          </a:r>
          <a:r>
            <a:rPr lang="ru-RU" sz="1000" i="1" kern="1200" dirty="0" err="1" smtClean="0"/>
            <a:t>болып</a:t>
          </a:r>
          <a:r>
            <a:rPr lang="ru-RU" sz="1000" i="1" kern="1200" dirty="0" smtClean="0"/>
            <a:t> </a:t>
          </a:r>
          <a:r>
            <a:rPr lang="ru-RU" sz="1000" i="1" kern="1200" dirty="0" err="1" smtClean="0"/>
            <a:t>табылады</a:t>
          </a:r>
          <a:r>
            <a:rPr lang="ru-RU" sz="1000" i="1" kern="1200" dirty="0" smtClean="0"/>
            <a:t>.</a:t>
          </a:r>
          <a:endParaRPr lang="ru-RU" sz="1000" i="1" kern="1200" dirty="0"/>
        </a:p>
        <a:p>
          <a:pPr lvl="0" algn="l" defTabSz="444500" rtl="0">
            <a:lnSpc>
              <a:spcPct val="90000"/>
            </a:lnSpc>
            <a:spcBef>
              <a:spcPct val="0"/>
            </a:spcBef>
            <a:spcAft>
              <a:spcPct val="35000"/>
            </a:spcAft>
          </a:pPr>
          <a:r>
            <a:rPr lang="ru-RU" sz="1000" i="1" kern="1200" dirty="0" err="1" smtClean="0">
              <a:solidFill>
                <a:schemeClr val="accent5">
                  <a:lumMod val="50000"/>
                </a:schemeClr>
              </a:solidFill>
            </a:rPr>
            <a:t>Орталық</a:t>
          </a:r>
          <a:r>
            <a:rPr lang="ru-RU" sz="1000" i="1" kern="1200" dirty="0" smtClean="0">
              <a:solidFill>
                <a:schemeClr val="accent5">
                  <a:lumMod val="50000"/>
                </a:schemeClr>
              </a:solidFill>
            </a:rPr>
            <a:t> </a:t>
          </a:r>
          <a:r>
            <a:rPr lang="ru-RU" sz="1000" i="1" kern="1200" dirty="0" err="1" smtClean="0">
              <a:solidFill>
                <a:schemeClr val="accent5">
                  <a:lumMod val="50000"/>
                </a:schemeClr>
              </a:solidFill>
            </a:rPr>
            <a:t>депозиторий</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құралдарымен</a:t>
          </a:r>
          <a:r>
            <a:rPr lang="ru-RU" sz="1000" i="1" kern="1200" dirty="0" smtClean="0"/>
            <a:t> </a:t>
          </a:r>
          <a:r>
            <a:rPr lang="ru-RU" sz="1000" i="1" kern="1200" dirty="0" err="1" smtClean="0"/>
            <a:t>мәмілелерді</a:t>
          </a:r>
          <a:r>
            <a:rPr lang="ru-RU" sz="1000" i="1" kern="1200" dirty="0" smtClean="0"/>
            <a:t> </a:t>
          </a:r>
          <a:r>
            <a:rPr lang="ru-RU" sz="1000" i="1" kern="1200" dirty="0" err="1" smtClean="0"/>
            <a:t>тіркеуді</a:t>
          </a:r>
          <a:r>
            <a:rPr lang="ru-RU" sz="1000" i="1" kern="1200" dirty="0" smtClean="0"/>
            <a:t>, </a:t>
          </a:r>
          <a:r>
            <a:rPr lang="ru-RU" sz="1000" i="1" kern="1200" dirty="0" err="1" smtClean="0"/>
            <a:t>депоненттердің</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a:t>
          </a:r>
          <a:r>
            <a:rPr lang="ru-RU" sz="1000" i="1" kern="1200" dirty="0" smtClean="0"/>
            <a:t> </a:t>
          </a:r>
          <a:r>
            <a:rPr lang="ru-RU" sz="1000" i="1" kern="1200" dirty="0" err="1" smtClean="0"/>
            <a:t>бойынша</a:t>
          </a:r>
          <a:r>
            <a:rPr lang="ru-RU" sz="1000" i="1" kern="1200" dirty="0" smtClean="0"/>
            <a:t> </a:t>
          </a:r>
          <a:r>
            <a:rPr lang="ru-RU" sz="1000" i="1" kern="1200" dirty="0" err="1" smtClean="0"/>
            <a:t>құқықтарын</a:t>
          </a:r>
          <a:r>
            <a:rPr lang="ru-RU" sz="1000" i="1" kern="1200" dirty="0" smtClean="0"/>
            <a:t> </a:t>
          </a:r>
          <a:r>
            <a:rPr lang="ru-RU" sz="1000" i="1" kern="1200" dirty="0" err="1" smtClean="0"/>
            <a:t>есепке</a:t>
          </a:r>
          <a:r>
            <a:rPr lang="ru-RU" sz="1000" i="1" kern="1200" dirty="0" smtClean="0"/>
            <a:t> </a:t>
          </a:r>
          <a:r>
            <a:rPr lang="ru-RU" sz="1000" i="1" kern="1200" dirty="0" err="1" smtClean="0"/>
            <a:t>алу</a:t>
          </a:r>
          <a:r>
            <a:rPr lang="ru-RU" sz="1000" i="1" kern="1200" dirty="0" smtClean="0"/>
            <a:t> мен </a:t>
          </a:r>
          <a:r>
            <a:rPr lang="ru-RU" sz="1000" i="1" kern="1200" dirty="0" err="1" smtClean="0"/>
            <a:t>растауды</a:t>
          </a:r>
          <a:r>
            <a:rPr lang="ru-RU" sz="1000" i="1" kern="1200" dirty="0" smtClean="0"/>
            <a:t>, </a:t>
          </a:r>
          <a:r>
            <a:rPr lang="ru-RU" sz="1000" i="1" kern="1200" dirty="0" err="1" smtClean="0"/>
            <a:t>құжатты</a:t>
          </a:r>
          <a:r>
            <a:rPr lang="ru-RU" sz="1000" i="1" kern="1200" dirty="0" smtClean="0"/>
            <a:t> </a:t>
          </a:r>
          <a:r>
            <a:rPr lang="ru-RU" sz="1000" i="1" kern="1200" dirty="0" err="1" smtClean="0"/>
            <a:t>нысанда</a:t>
          </a:r>
          <a:r>
            <a:rPr lang="ru-RU" sz="1000" i="1" kern="1200" dirty="0" smtClean="0"/>
            <a:t> </a:t>
          </a:r>
          <a:r>
            <a:rPr lang="ru-RU" sz="1000" i="1" kern="1200" dirty="0" err="1" smtClean="0"/>
            <a:t>шығарылған</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құралдарын</a:t>
          </a:r>
          <a:r>
            <a:rPr lang="ru-RU" sz="1000" i="1" kern="1200" dirty="0" smtClean="0"/>
            <a:t> </a:t>
          </a:r>
          <a:r>
            <a:rPr lang="ru-RU" sz="1000" i="1" kern="1200" dirty="0" err="1" smtClean="0"/>
            <a:t>материалсыздандыру</a:t>
          </a:r>
          <a:r>
            <a:rPr lang="ru-RU" sz="1000" i="1" kern="1200" dirty="0" smtClean="0"/>
            <a:t> мен </a:t>
          </a:r>
          <a:r>
            <a:rPr lang="ru-RU" sz="1000" i="1" kern="1200" dirty="0" err="1" smtClean="0"/>
            <a:t>сақтауды</a:t>
          </a:r>
          <a:r>
            <a:rPr lang="ru-RU" sz="1000" i="1" kern="1200" dirty="0" smtClean="0"/>
            <a:t>, </a:t>
          </a:r>
          <a:r>
            <a:rPr lang="ru-RU" sz="1000" i="1" kern="1200" dirty="0" err="1" smtClean="0"/>
            <a:t>оның</a:t>
          </a:r>
          <a:r>
            <a:rPr lang="ru-RU" sz="1000" i="1" kern="1200" dirty="0" smtClean="0"/>
            <a:t> </a:t>
          </a:r>
          <a:r>
            <a:rPr lang="ru-RU" sz="1000" i="1" kern="1200" dirty="0" err="1" smtClean="0"/>
            <a:t>ішінде</a:t>
          </a:r>
          <a:r>
            <a:rPr lang="ru-RU" sz="1000" i="1" kern="1200" dirty="0" smtClean="0"/>
            <a:t> </a:t>
          </a:r>
          <a:r>
            <a:rPr lang="ru-RU" sz="1000" i="1" kern="1200" dirty="0" err="1" smtClean="0"/>
            <a:t>депоненттер</a:t>
          </a:r>
          <a:r>
            <a:rPr lang="ru-RU" sz="1000" i="1" kern="1200" dirty="0" smtClean="0"/>
            <a:t> </a:t>
          </a:r>
          <a:r>
            <a:rPr lang="ru-RU" sz="1000" i="1" kern="1200" dirty="0" err="1" smtClean="0"/>
            <a:t>арасындағы</a:t>
          </a:r>
          <a:r>
            <a:rPr lang="ru-RU" sz="1000" i="1" kern="1200" dirty="0" smtClean="0"/>
            <a:t> </a:t>
          </a:r>
          <a:r>
            <a:rPr lang="ru-RU" sz="1000" i="1" kern="1200" dirty="0" err="1" smtClean="0"/>
            <a:t>қаржы</a:t>
          </a:r>
          <a:r>
            <a:rPr lang="ru-RU" sz="1000" i="1" kern="1200" dirty="0" smtClean="0"/>
            <a:t> </a:t>
          </a:r>
          <a:r>
            <a:rPr lang="ru-RU" sz="1000" i="1" kern="1200" dirty="0" err="1" smtClean="0"/>
            <a:t>құралдарымен</a:t>
          </a:r>
          <a:r>
            <a:rPr lang="ru-RU" sz="1000" i="1" kern="1200" dirty="0" smtClean="0"/>
            <a:t> </a:t>
          </a:r>
          <a:r>
            <a:rPr lang="ru-RU" sz="1000" i="1" kern="1200" dirty="0" err="1" smtClean="0"/>
            <a:t>мәмілелер</a:t>
          </a:r>
          <a:r>
            <a:rPr lang="ru-RU" sz="1000" i="1" kern="1200" dirty="0" smtClean="0"/>
            <a:t> </a:t>
          </a:r>
          <a:r>
            <a:rPr lang="ru-RU" sz="1000" i="1" kern="1200" dirty="0" err="1" smtClean="0"/>
            <a:t>бойынша</a:t>
          </a:r>
          <a:r>
            <a:rPr lang="ru-RU" sz="1000" i="1" kern="1200" dirty="0" smtClean="0"/>
            <a:t> </a:t>
          </a:r>
          <a:r>
            <a:rPr lang="ru-RU" sz="1000" i="1" kern="1200" dirty="0" err="1" smtClean="0"/>
            <a:t>клирингті</a:t>
          </a:r>
          <a:r>
            <a:rPr lang="ru-RU" sz="1000" i="1" kern="1200" dirty="0" smtClean="0"/>
            <a:t>, </a:t>
          </a:r>
          <a:r>
            <a:rPr lang="ru-RU" sz="1000" i="1" kern="1200" dirty="0" err="1" smtClean="0"/>
            <a:t>сондай</a:t>
          </a:r>
          <a:r>
            <a:rPr lang="ru-RU" sz="1000" i="1" kern="1200" dirty="0" smtClean="0"/>
            <a:t> </a:t>
          </a:r>
          <a:r>
            <a:rPr lang="ru-RU" sz="1000" i="1" kern="1200" dirty="0" err="1" smtClean="0"/>
            <a:t>ақ</a:t>
          </a:r>
          <a:r>
            <a:rPr lang="ru-RU" sz="1000" i="1" kern="1200" dirty="0" smtClean="0"/>
            <a:t> </a:t>
          </a:r>
          <a:r>
            <a:rPr lang="ru-RU" sz="1000" i="1" kern="1200" dirty="0" err="1" smtClean="0"/>
            <a:t>тиісті</a:t>
          </a:r>
          <a:r>
            <a:rPr lang="ru-RU" sz="1000" i="1" kern="1200" dirty="0" smtClean="0"/>
            <a:t> </a:t>
          </a:r>
          <a:r>
            <a:rPr lang="ru-RU" sz="1000" i="1" kern="1200" dirty="0" err="1" smtClean="0"/>
            <a:t>лицензиясы</a:t>
          </a:r>
          <a:r>
            <a:rPr lang="ru-RU" sz="1000" i="1" kern="1200" dirty="0" smtClean="0"/>
            <a:t> </a:t>
          </a:r>
          <a:r>
            <a:rPr lang="ru-RU" sz="1000" i="1" kern="1200" dirty="0" err="1" smtClean="0"/>
            <a:t>болған</a:t>
          </a:r>
          <a:r>
            <a:rPr lang="ru-RU" sz="1000" i="1" kern="1200" dirty="0" smtClean="0"/>
            <a:t> </a:t>
          </a:r>
          <a:r>
            <a:rPr lang="ru-RU" sz="1000" i="1" kern="1200" dirty="0" err="1" smtClean="0"/>
            <a:t>кезде</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қағаздарды</a:t>
          </a:r>
          <a:r>
            <a:rPr lang="ru-RU" sz="1000" i="1" kern="1200" dirty="0" smtClean="0"/>
            <a:t> </a:t>
          </a:r>
          <a:r>
            <a:rPr lang="ru-RU" sz="1000" i="1" kern="1200" dirty="0" err="1" smtClean="0"/>
            <a:t>ұстаушылар</a:t>
          </a:r>
          <a:r>
            <a:rPr lang="ru-RU" sz="1000" i="1" kern="1200" dirty="0" smtClean="0"/>
            <a:t> </a:t>
          </a:r>
          <a:r>
            <a:rPr lang="ru-RU" sz="1000" i="1" kern="1200" dirty="0" err="1" smtClean="0"/>
            <a:t>тізімдерінің</a:t>
          </a:r>
          <a:r>
            <a:rPr lang="ru-RU" sz="1000" i="1" kern="1200" dirty="0" smtClean="0"/>
            <a:t> </a:t>
          </a:r>
          <a:r>
            <a:rPr lang="ru-RU" sz="1000" i="1" kern="1200" dirty="0" err="1" smtClean="0"/>
            <a:t>жүйесін</a:t>
          </a:r>
          <a:r>
            <a:rPr lang="ru-RU" sz="1000" i="1" kern="1200" dirty="0" smtClean="0"/>
            <a:t> </a:t>
          </a:r>
          <a:r>
            <a:rPr lang="ru-RU" sz="1000" i="1" kern="1200" dirty="0" err="1" smtClean="0"/>
            <a:t>жүргізуді</a:t>
          </a:r>
          <a:r>
            <a:rPr lang="ru-RU" sz="1000" i="1" kern="1200" dirty="0" smtClean="0"/>
            <a:t> </a:t>
          </a:r>
          <a:r>
            <a:rPr lang="ru-RU" sz="1000" i="1" kern="1200" dirty="0" err="1" smtClean="0"/>
            <a:t>жүзеге</a:t>
          </a:r>
          <a:r>
            <a:rPr lang="ru-RU" sz="1000" i="1" kern="1200" dirty="0" smtClean="0"/>
            <a:t> </a:t>
          </a:r>
          <a:r>
            <a:rPr lang="ru-RU" sz="1000" i="1" kern="1200" dirty="0" err="1" smtClean="0"/>
            <a:t>асыратын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a:t>
          </a:r>
          <a:r>
            <a:rPr lang="ru-RU" sz="1000" i="1" kern="1200" dirty="0" smtClean="0"/>
            <a:t>. </a:t>
          </a:r>
          <a:r>
            <a:rPr lang="ru-RU" sz="1000" i="1" kern="1200" dirty="0" err="1" smtClean="0"/>
            <a:t>Ол</a:t>
          </a:r>
          <a:r>
            <a:rPr lang="ru-RU" sz="1000" i="1" kern="1200" dirty="0" smtClean="0"/>
            <a:t> </a:t>
          </a:r>
          <a:r>
            <a:rPr lang="ru-RU" sz="1000" i="1" kern="1200" dirty="0" err="1" smtClean="0"/>
            <a:t>коммерциялық</a:t>
          </a:r>
          <a:r>
            <a:rPr lang="ru-RU" sz="1000" i="1" kern="1200" dirty="0" smtClean="0"/>
            <a:t> </a:t>
          </a:r>
          <a:r>
            <a:rPr lang="ru-RU" sz="1000" i="1" kern="1200" dirty="0" err="1" smtClean="0"/>
            <a:t>емес</a:t>
          </a:r>
          <a:r>
            <a:rPr lang="ru-RU" sz="1000" i="1" kern="1200" dirty="0" smtClean="0"/>
            <a:t> </a:t>
          </a:r>
          <a:r>
            <a:rPr lang="ru-RU" sz="1000" i="1" kern="1200" dirty="0" err="1" smtClean="0"/>
            <a:t>ұйым</a:t>
          </a:r>
          <a:r>
            <a:rPr lang="ru-RU" sz="1000" i="1" kern="1200" dirty="0" smtClean="0"/>
            <a:t> </a:t>
          </a:r>
          <a:r>
            <a:rPr lang="ru-RU" sz="1000" i="1" kern="1200" dirty="0" err="1" smtClean="0"/>
            <a:t>болып</a:t>
          </a:r>
          <a:r>
            <a:rPr lang="ru-RU" sz="1000" i="1" kern="1200" dirty="0" smtClean="0"/>
            <a:t> </a:t>
          </a:r>
          <a:r>
            <a:rPr lang="ru-RU" sz="1000" i="1" kern="1200" dirty="0" err="1" smtClean="0"/>
            <a:t>табылады</a:t>
          </a:r>
          <a:r>
            <a:rPr lang="ru-RU" sz="1000" i="1" kern="1200" dirty="0" smtClean="0"/>
            <a:t> </a:t>
          </a:r>
          <a:r>
            <a:rPr lang="ru-RU" sz="1000" i="1" kern="1200" dirty="0" err="1" smtClean="0"/>
            <a:t>және</a:t>
          </a:r>
          <a:r>
            <a:rPr lang="ru-RU" sz="1000" i="1" kern="1200" dirty="0" smtClean="0"/>
            <a:t> </a:t>
          </a:r>
          <a:r>
            <a:rPr lang="ru-RU" sz="1000" i="1" kern="1200" dirty="0" err="1" smtClean="0"/>
            <a:t>акционерлік</a:t>
          </a:r>
          <a:r>
            <a:rPr lang="ru-RU" sz="1000" i="1" kern="1200" dirty="0" smtClean="0"/>
            <a:t> </a:t>
          </a:r>
          <a:r>
            <a:rPr lang="ru-RU" sz="1000" i="1" kern="1200" dirty="0" err="1" smtClean="0"/>
            <a:t>қоғам</a:t>
          </a:r>
          <a:r>
            <a:rPr lang="ru-RU" sz="1000" i="1" kern="1200" dirty="0" smtClean="0"/>
            <a:t> </a:t>
          </a:r>
          <a:r>
            <a:rPr lang="ru-RU" sz="1000" i="1" kern="1200" dirty="0" err="1" smtClean="0"/>
            <a:t>нысанында</a:t>
          </a:r>
          <a:r>
            <a:rPr lang="ru-RU" sz="1000" i="1" kern="1200" dirty="0" smtClean="0"/>
            <a:t> </a:t>
          </a:r>
          <a:r>
            <a:rPr lang="ru-RU" sz="1000" i="1" kern="1200" dirty="0" err="1" smtClean="0"/>
            <a:t>құрылады</a:t>
          </a:r>
          <a:r>
            <a:rPr lang="ru-RU" sz="1000" i="1" kern="1200" dirty="0" smtClean="0"/>
            <a:t>.</a:t>
          </a:r>
          <a:endParaRPr lang="ru-RU" sz="1000" i="1" kern="1200" dirty="0"/>
        </a:p>
        <a:p>
          <a:pPr lvl="0" algn="l" defTabSz="444500" rtl="0">
            <a:lnSpc>
              <a:spcPct val="90000"/>
            </a:lnSpc>
            <a:spcBef>
              <a:spcPct val="0"/>
            </a:spcBef>
            <a:spcAft>
              <a:spcPct val="35000"/>
            </a:spcAft>
          </a:pPr>
          <a:r>
            <a:rPr lang="ru-RU" sz="1000" i="1" kern="1200" dirty="0" err="1" smtClean="0"/>
            <a:t>Орталық</a:t>
          </a:r>
          <a:r>
            <a:rPr lang="ru-RU" sz="1000" i="1" kern="1200" dirty="0" smtClean="0"/>
            <a:t> </a:t>
          </a:r>
          <a:r>
            <a:rPr lang="ru-RU" sz="1000" i="1" kern="1200" dirty="0" err="1" smtClean="0"/>
            <a:t>депозиторийдың</a:t>
          </a:r>
          <a:r>
            <a:rPr lang="ru-RU" sz="1000" i="1" kern="1200" dirty="0" smtClean="0"/>
            <a:t> </a:t>
          </a:r>
          <a:r>
            <a:rPr lang="ru-RU" sz="1000" i="1" kern="1200" dirty="0" err="1" smtClean="0"/>
            <a:t>акциялары</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рыногының</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қатысушылары</a:t>
          </a:r>
          <a:r>
            <a:rPr lang="ru-RU" sz="1000" i="1" kern="1200" dirty="0" smtClean="0"/>
            <a:t>, </a:t>
          </a:r>
          <a:r>
            <a:rPr lang="ru-RU" sz="1000" i="1" kern="1200" dirty="0" err="1" smtClean="0"/>
            <a:t>сауда-саттықты</a:t>
          </a:r>
          <a:r>
            <a:rPr lang="ru-RU" sz="1000" i="1" kern="1200" dirty="0" smtClean="0"/>
            <a:t> </a:t>
          </a:r>
          <a:r>
            <a:rPr lang="ru-RU" sz="1000" i="1" kern="1200" dirty="0" err="1" smtClean="0"/>
            <a:t>ұйымдастырушылар</a:t>
          </a:r>
          <a:r>
            <a:rPr lang="ru-RU" sz="1000" i="1" kern="1200" dirty="0" smtClean="0"/>
            <a:t> </a:t>
          </a:r>
          <a:r>
            <a:rPr lang="ru-RU" sz="1000" i="1" kern="1200" dirty="0" err="1" smtClean="0"/>
            <a:t>және</a:t>
          </a:r>
          <a:r>
            <a:rPr lang="ru-RU" sz="1000" i="1" kern="1200" dirty="0" smtClean="0"/>
            <a:t> </a:t>
          </a:r>
          <a:r>
            <a:rPr lang="ru-RU" sz="1000" i="1" kern="1200" dirty="0" err="1" smtClean="0"/>
            <a:t>халықаралық</a:t>
          </a:r>
          <a:r>
            <a:rPr lang="ru-RU" sz="1000" i="1" kern="1200" dirty="0" smtClean="0"/>
            <a:t> </a:t>
          </a:r>
          <a:r>
            <a:rPr lang="ru-RU" sz="1000" i="1" kern="1200" dirty="0" err="1" smtClean="0"/>
            <a:t>қаржы</a:t>
          </a:r>
          <a:r>
            <a:rPr lang="ru-RU" sz="1000" i="1" kern="1200" dirty="0" smtClean="0"/>
            <a:t> </a:t>
          </a:r>
          <a:r>
            <a:rPr lang="ru-RU" sz="1000" i="1" kern="1200" dirty="0" err="1" smtClean="0"/>
            <a:t>ұйымдары</a:t>
          </a:r>
          <a:r>
            <a:rPr lang="ru-RU" sz="1000" i="1" kern="1200" dirty="0" smtClean="0"/>
            <a:t> </a:t>
          </a:r>
          <a:r>
            <a:rPr lang="ru-RU" sz="1000" i="1" kern="1200" dirty="0" err="1" smtClean="0"/>
            <a:t>арасында</a:t>
          </a:r>
          <a:r>
            <a:rPr lang="ru-RU" sz="1000" i="1" kern="1200" dirty="0" smtClean="0"/>
            <a:t> </a:t>
          </a:r>
          <a:r>
            <a:rPr lang="ru-RU" sz="1000" i="1" kern="1200" dirty="0" err="1" smtClean="0"/>
            <a:t>орналастырылады</a:t>
          </a:r>
          <a:r>
            <a:rPr lang="ru-RU" sz="1000" i="1" kern="1200" dirty="0" smtClean="0"/>
            <a:t>. Бағалы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қағаздарды</a:t>
          </a:r>
          <a:r>
            <a:rPr lang="ru-RU" sz="1000" i="1" kern="1200" dirty="0" smtClean="0"/>
            <a:t> </a:t>
          </a:r>
          <a:r>
            <a:rPr lang="ru-RU" sz="1000" i="1" kern="1200" dirty="0" err="1" smtClean="0"/>
            <a:t>нақтылы</a:t>
          </a:r>
          <a:r>
            <a:rPr lang="ru-RU" sz="1000" i="1" kern="1200" dirty="0" smtClean="0"/>
            <a:t> </a:t>
          </a:r>
          <a:r>
            <a:rPr lang="ru-RU" sz="1000" i="1" kern="1200" dirty="0" err="1" smtClean="0"/>
            <a:t>ұстаушылар</a:t>
          </a:r>
          <a:r>
            <a:rPr lang="ru-RU" sz="1000" i="1" kern="1200" dirty="0" smtClean="0"/>
            <a:t> </a:t>
          </a:r>
          <a:r>
            <a:rPr lang="ru-RU" sz="1000" i="1" kern="1200" dirty="0" err="1" smtClean="0"/>
            <a:t>болып</a:t>
          </a:r>
          <a:r>
            <a:rPr lang="ru-RU" sz="1000" i="1" kern="1200" dirty="0" smtClean="0"/>
            <a:t> </a:t>
          </a:r>
          <a:r>
            <a:rPr lang="ru-RU" sz="1000" i="1" kern="1200" dirty="0" err="1" smtClean="0"/>
            <a:t>табылатын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қатысушылары</a:t>
          </a:r>
          <a:r>
            <a:rPr lang="ru-RU" sz="1000" i="1" kern="1200" dirty="0" smtClean="0"/>
            <a:t> </a:t>
          </a:r>
          <a:r>
            <a:rPr lang="ru-RU" sz="1000" i="1" kern="1200" dirty="0" err="1" smtClean="0"/>
            <a:t>сондай-ақ</a:t>
          </a:r>
          <a:r>
            <a:rPr lang="ru-RU" sz="1000" i="1" kern="1200" dirty="0" smtClean="0"/>
            <a:t> </a:t>
          </a:r>
          <a:r>
            <a:rPr lang="ru-RU" sz="1000" i="1" kern="1200" dirty="0" err="1" smtClean="0"/>
            <a:t>шетелдік</a:t>
          </a:r>
          <a:r>
            <a:rPr lang="ru-RU" sz="1000" i="1" kern="1200" dirty="0" smtClean="0"/>
            <a:t> </a:t>
          </a:r>
          <a:r>
            <a:rPr lang="ru-RU" sz="1000" i="1" kern="1200" dirty="0" err="1" smtClean="0"/>
            <a:t>депозиторийлер</a:t>
          </a:r>
          <a:r>
            <a:rPr lang="ru-RU" sz="1000" i="1" kern="1200" dirty="0" smtClean="0"/>
            <a:t> мен </a:t>
          </a:r>
          <a:r>
            <a:rPr lang="ru-RU" sz="1000" i="1" kern="1200" dirty="0" err="1" smtClean="0"/>
            <a:t>кастодиандар</a:t>
          </a:r>
          <a:r>
            <a:rPr lang="ru-RU" sz="1000" i="1" kern="1200" dirty="0" smtClean="0"/>
            <a:t> </a:t>
          </a:r>
          <a:r>
            <a:rPr lang="ru-RU" sz="1000" i="1" kern="1200" dirty="0" err="1" smtClean="0"/>
            <a:t>орталық</a:t>
          </a:r>
          <a:r>
            <a:rPr lang="ru-RU" sz="1000" i="1" kern="1200" dirty="0" smtClean="0"/>
            <a:t> </a:t>
          </a:r>
          <a:r>
            <a:rPr lang="ru-RU" sz="1000" i="1" kern="1200" dirty="0" err="1" smtClean="0"/>
            <a:t>депозиторийдің</a:t>
          </a:r>
          <a:r>
            <a:rPr lang="ru-RU" sz="1000" i="1" kern="1200" dirty="0" smtClean="0"/>
            <a:t> </a:t>
          </a:r>
          <a:r>
            <a:rPr lang="ru-RU" sz="1000" i="1" kern="1200" dirty="0" err="1" smtClean="0"/>
            <a:t>депоненттері</a:t>
          </a:r>
          <a:r>
            <a:rPr lang="ru-RU" sz="1000" i="1" kern="1200" dirty="0" smtClean="0"/>
            <a:t> </a:t>
          </a:r>
          <a:r>
            <a:rPr lang="ru-RU" sz="1000" i="1" kern="1200" dirty="0" err="1" smtClean="0"/>
            <a:t>болып</a:t>
          </a:r>
          <a:r>
            <a:rPr lang="ru-RU" sz="1000" i="1" kern="1200" dirty="0" smtClean="0"/>
            <a:t> </a:t>
          </a:r>
          <a:r>
            <a:rPr lang="ru-RU" sz="1000" i="1" kern="1200" dirty="0" err="1" smtClean="0"/>
            <a:t>табылады</a:t>
          </a:r>
          <a:r>
            <a:rPr lang="ru-RU" sz="1000" i="1" kern="1200" dirty="0" smtClean="0"/>
            <a:t>.</a:t>
          </a:r>
          <a:endParaRPr lang="ru-RU" sz="1000" i="1" kern="1200" dirty="0"/>
        </a:p>
        <a:p>
          <a:pPr lvl="0" algn="l" defTabSz="444500" rtl="0">
            <a:lnSpc>
              <a:spcPct val="90000"/>
            </a:lnSpc>
            <a:spcBef>
              <a:spcPct val="0"/>
            </a:spcBef>
            <a:spcAft>
              <a:spcPct val="35000"/>
            </a:spcAft>
          </a:pPr>
          <a:r>
            <a:rPr lang="ru-RU" sz="1000" i="1" kern="1200" dirty="0" smtClean="0">
              <a:solidFill>
                <a:schemeClr val="accent5">
                  <a:lumMod val="50000"/>
                </a:schemeClr>
              </a:solidFill>
            </a:rPr>
            <a:t>Андеррайтер</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рыногының</a:t>
          </a:r>
          <a:r>
            <a:rPr lang="ru-RU" sz="1000" i="1" kern="1200" dirty="0" smtClean="0"/>
            <a:t> </a:t>
          </a:r>
          <a:r>
            <a:rPr lang="ru-RU" sz="1000" i="1" kern="1200" dirty="0" err="1" smtClean="0"/>
            <a:t>брокерлік-дилерлік</a:t>
          </a:r>
          <a:r>
            <a:rPr lang="ru-RU" sz="1000" i="1" kern="1200" dirty="0" smtClean="0"/>
            <a:t> </a:t>
          </a:r>
          <a:r>
            <a:rPr lang="ru-RU" sz="1000" i="1" kern="1200" dirty="0" err="1" smtClean="0"/>
            <a:t>қызметті</a:t>
          </a:r>
          <a:r>
            <a:rPr lang="ru-RU" sz="1000" i="1" kern="1200" dirty="0" smtClean="0"/>
            <a:t> </a:t>
          </a:r>
          <a:r>
            <a:rPr lang="ru-RU" sz="1000" i="1" kern="1200" dirty="0" err="1" smtClean="0"/>
            <a:t>жүзеге</a:t>
          </a:r>
          <a:r>
            <a:rPr lang="ru-RU" sz="1000" i="1" kern="1200" dirty="0" smtClean="0"/>
            <a:t> </a:t>
          </a:r>
          <a:r>
            <a:rPr lang="ru-RU" sz="1000" i="1" kern="1200" dirty="0" err="1" smtClean="0"/>
            <a:t>асыруға</a:t>
          </a:r>
          <a:r>
            <a:rPr lang="ru-RU" sz="1000" i="1" kern="1200" dirty="0" smtClean="0"/>
            <a:t> </a:t>
          </a:r>
          <a:r>
            <a:rPr lang="ru-RU" sz="1000" i="1" kern="1200" dirty="0" err="1" smtClean="0"/>
            <a:t>лицензиясы</a:t>
          </a:r>
          <a:r>
            <a:rPr lang="ru-RU" sz="1000" i="1" kern="1200" dirty="0" smtClean="0"/>
            <a:t> бар </a:t>
          </a:r>
          <a:r>
            <a:rPr lang="ru-RU" sz="1000" i="1" kern="1200" dirty="0" err="1" smtClean="0"/>
            <a:t>және</a:t>
          </a:r>
          <a:r>
            <a:rPr lang="ru-RU" sz="1000" i="1" kern="1200" dirty="0" smtClean="0"/>
            <a:t> </a:t>
          </a:r>
          <a:r>
            <a:rPr lang="ru-RU" sz="1000" i="1" kern="1200" dirty="0" err="1" smtClean="0"/>
            <a:t>эмитентке</a:t>
          </a:r>
          <a:r>
            <a:rPr lang="ru-RU" sz="1000" i="1" kern="1200" dirty="0" smtClean="0"/>
            <a:t> </a:t>
          </a:r>
          <a:r>
            <a:rPr lang="ru-RU" sz="1000" i="1" kern="1200" dirty="0" err="1" smtClean="0"/>
            <a:t>эмиссиялық</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қағаздарды</a:t>
          </a:r>
          <a:r>
            <a:rPr lang="ru-RU" sz="1000" i="1" kern="1200" dirty="0" smtClean="0"/>
            <a:t> </a:t>
          </a:r>
          <a:r>
            <a:rPr lang="ru-RU" sz="1000" i="1" kern="1200" dirty="0" err="1" smtClean="0"/>
            <a:t>шығару</a:t>
          </a:r>
          <a:r>
            <a:rPr lang="ru-RU" sz="1000" i="1" kern="1200" dirty="0" smtClean="0"/>
            <a:t> </a:t>
          </a:r>
          <a:r>
            <a:rPr lang="ru-RU" sz="1000" i="1" kern="1200" dirty="0" err="1" smtClean="0"/>
            <a:t>жөнінде</a:t>
          </a:r>
          <a:r>
            <a:rPr lang="ru-RU" sz="1000" i="1" kern="1200" dirty="0" smtClean="0"/>
            <a:t> </a:t>
          </a:r>
          <a:r>
            <a:rPr lang="ru-RU" sz="1000" i="1" kern="1200" dirty="0" err="1" smtClean="0"/>
            <a:t>қызмет</a:t>
          </a:r>
          <a:r>
            <a:rPr lang="ru-RU" sz="1000" i="1" kern="1200" dirty="0" smtClean="0"/>
            <a:t> </a:t>
          </a:r>
          <a:r>
            <a:rPr lang="ru-RU" sz="1000" i="1" kern="1200" dirty="0" err="1" smtClean="0"/>
            <a:t>көрсететін</a:t>
          </a:r>
          <a:r>
            <a:rPr lang="ru-RU" sz="1000" i="1" kern="1200" dirty="0" smtClean="0"/>
            <a:t> </a:t>
          </a:r>
          <a:r>
            <a:rPr lang="ru-RU" sz="1000" i="1" kern="1200" dirty="0" err="1" smtClean="0"/>
            <a:t>кәсіби</a:t>
          </a:r>
          <a:r>
            <a:rPr lang="ru-RU" sz="1000" i="1" kern="1200" dirty="0" smtClean="0"/>
            <a:t> </a:t>
          </a:r>
          <a:r>
            <a:rPr lang="ru-RU" sz="1000" i="1" kern="1200" dirty="0" err="1" smtClean="0"/>
            <a:t>қатысушы</a:t>
          </a:r>
          <a:r>
            <a:rPr lang="ru-RU" sz="1000" i="1" kern="1200" dirty="0" smtClean="0"/>
            <a:t>. </a:t>
          </a:r>
          <a:r>
            <a:rPr lang="ru-RU" sz="1000" i="1" kern="1200" dirty="0" err="1" smtClean="0"/>
            <a:t>Компаниялардың</a:t>
          </a:r>
          <a:r>
            <a:rPr lang="ru-RU" sz="1000" i="1" kern="1200" dirty="0" smtClean="0"/>
            <a:t> </a:t>
          </a:r>
          <a:r>
            <a:rPr lang="ru-RU" sz="1000" i="1" kern="1200" dirty="0" err="1" smtClean="0"/>
            <a:t>басшылығымен</a:t>
          </a:r>
          <a:r>
            <a:rPr lang="ru-RU" sz="1000" i="1" kern="1200" dirty="0" smtClean="0"/>
            <a:t> </a:t>
          </a:r>
          <a:r>
            <a:rPr lang="ru-RU" sz="1000" i="1" kern="1200" dirty="0" err="1" smtClean="0"/>
            <a:t>бірге</a:t>
          </a:r>
          <a:r>
            <a:rPr lang="ru-RU" sz="1000" i="1" kern="1200" dirty="0" smtClean="0"/>
            <a:t> </a:t>
          </a:r>
          <a:r>
            <a:rPr lang="ru-RU" sz="1000" i="1" kern="1200" dirty="0" err="1" smtClean="0"/>
            <a:t>андеррайтерлер</a:t>
          </a:r>
          <a:r>
            <a:rPr lang="ru-RU" sz="1000" i="1" kern="1200" dirty="0" smtClean="0"/>
            <a:t> </a:t>
          </a:r>
          <a:r>
            <a:rPr lang="ru-RU" sz="1000" i="1" kern="1200" dirty="0" err="1" smtClean="0"/>
            <a:t>жаңа</a:t>
          </a:r>
          <a:r>
            <a:rPr lang="ru-RU" sz="1000" i="1" kern="1200" dirty="0" smtClean="0"/>
            <a:t> </a:t>
          </a:r>
          <a:r>
            <a:rPr lang="ru-RU" sz="1000" i="1" kern="1200" dirty="0" err="1" smtClean="0"/>
            <a:t>шығарылымды</a:t>
          </a:r>
          <a:r>
            <a:rPr lang="ru-RU" sz="1000" i="1" kern="1200" dirty="0" smtClean="0"/>
            <a:t>  </a:t>
          </a:r>
          <a:r>
            <a:rPr lang="ru-RU" sz="1000" i="1" kern="1200" dirty="0" err="1" smtClean="0"/>
            <a:t>тіркеуге</a:t>
          </a:r>
          <a:r>
            <a:rPr lang="ru-RU" sz="1000" i="1" kern="1200" dirty="0" smtClean="0"/>
            <a:t> </a:t>
          </a:r>
          <a:r>
            <a:rPr lang="ru-RU" sz="1000" i="1" kern="1200" dirty="0" err="1" smtClean="0"/>
            <a:t>әзірлік</a:t>
          </a:r>
          <a:r>
            <a:rPr lang="ru-RU" sz="1000" i="1" kern="1200" dirty="0" smtClean="0"/>
            <a:t> </a:t>
          </a:r>
          <a:r>
            <a:rPr lang="ru-RU" sz="1000" i="1" kern="1200" dirty="0" err="1" smtClean="0"/>
            <a:t>жүргізеді</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нарығында</a:t>
          </a:r>
          <a:r>
            <a:rPr lang="ru-RU" sz="1000" i="1" kern="1200" dirty="0" smtClean="0"/>
            <a:t> </a:t>
          </a:r>
          <a:r>
            <a:rPr lang="ru-RU" sz="1000" i="1" kern="1200" dirty="0" err="1" smtClean="0"/>
            <a:t>оларды</a:t>
          </a:r>
          <a:r>
            <a:rPr lang="ru-RU" sz="1000" i="1" kern="1200" dirty="0" smtClean="0"/>
            <a:t> </a:t>
          </a:r>
          <a:r>
            <a:rPr lang="ru-RU" sz="1000" i="1" kern="1200" dirty="0" err="1" smtClean="0"/>
            <a:t>жүзеге</a:t>
          </a:r>
          <a:r>
            <a:rPr lang="ru-RU" sz="1000" i="1" kern="1200" dirty="0" smtClean="0"/>
            <a:t> </a:t>
          </a:r>
          <a:r>
            <a:rPr lang="ru-RU" sz="1000" i="1" kern="1200" dirty="0" err="1" smtClean="0"/>
            <a:t>асыру</a:t>
          </a:r>
          <a:r>
            <a:rPr lang="ru-RU" sz="1000" i="1" kern="1200" dirty="0" smtClean="0"/>
            <a:t> </a:t>
          </a:r>
          <a:r>
            <a:rPr lang="ru-RU" sz="1000" i="1" kern="1200" dirty="0" err="1" smtClean="0"/>
            <a:t>кезінде</a:t>
          </a:r>
          <a:r>
            <a:rPr lang="ru-RU" sz="1000" i="1" kern="1200" dirty="0" smtClean="0"/>
            <a:t> </a:t>
          </a:r>
          <a:r>
            <a:rPr lang="ru-RU" sz="1000" i="1" kern="1200" dirty="0" err="1" smtClean="0"/>
            <a:t>эмитенттің</a:t>
          </a:r>
          <a:r>
            <a:rPr lang="ru-RU" sz="1000" i="1" kern="1200" dirty="0" smtClean="0"/>
            <a:t> </a:t>
          </a:r>
          <a:r>
            <a:rPr lang="ru-RU" sz="1000" i="1" kern="1200" dirty="0" err="1" smtClean="0"/>
            <a:t>мүдделерін</a:t>
          </a:r>
          <a:r>
            <a:rPr lang="ru-RU" sz="1000" i="1" kern="1200" dirty="0" smtClean="0"/>
            <a:t> </a:t>
          </a:r>
          <a:r>
            <a:rPr lang="ru-RU" sz="1000" i="1" kern="1200" dirty="0" err="1" smtClean="0"/>
            <a:t>білдіреді</a:t>
          </a:r>
          <a:r>
            <a:rPr lang="ru-RU" sz="1000" i="1" kern="1200" dirty="0" smtClean="0"/>
            <a:t>.</a:t>
          </a:r>
          <a:endParaRPr lang="ru-RU" sz="1000" i="1" kern="1200" dirty="0"/>
        </a:p>
        <a:p>
          <a:pPr lvl="0" algn="l" defTabSz="444500" rtl="0">
            <a:lnSpc>
              <a:spcPct val="90000"/>
            </a:lnSpc>
            <a:spcBef>
              <a:spcPct val="0"/>
            </a:spcBef>
            <a:spcAft>
              <a:spcPct val="35000"/>
            </a:spcAft>
          </a:pPr>
          <a:r>
            <a:rPr lang="ru-RU" sz="1000" i="1" kern="1200" dirty="0" err="1" smtClean="0">
              <a:solidFill>
                <a:schemeClr val="accent5">
                  <a:lumMod val="50000"/>
                </a:schemeClr>
              </a:solidFill>
            </a:rPr>
            <a:t>Джобберлер</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нарығындағы</a:t>
          </a:r>
          <a:r>
            <a:rPr lang="ru-RU" sz="1000" i="1" kern="1200" dirty="0" smtClean="0"/>
            <a:t> </a:t>
          </a:r>
          <a:r>
            <a:rPr lang="ru-RU" sz="1000" i="1" kern="1200" dirty="0" err="1" smtClean="0"/>
            <a:t>конъюктура</a:t>
          </a:r>
          <a:r>
            <a:rPr lang="ru-RU" sz="1000" i="1" kern="1200" dirty="0" smtClean="0"/>
            <a:t> </a:t>
          </a:r>
          <a:r>
            <a:rPr lang="ru-RU" sz="1000" i="1" kern="1200" dirty="0" err="1" smtClean="0"/>
            <a:t>мәселелері</a:t>
          </a:r>
          <a:r>
            <a:rPr lang="ru-RU" sz="1000" i="1" kern="1200" dirty="0" smtClean="0"/>
            <a:t> </a:t>
          </a:r>
          <a:r>
            <a:rPr lang="ru-RU" sz="1000" i="1" kern="1200" dirty="0" err="1" smtClean="0"/>
            <a:t>жөнінен</a:t>
          </a:r>
          <a:r>
            <a:rPr lang="ru-RU" sz="1000" i="1" kern="1200" dirty="0" smtClean="0"/>
            <a:t> </a:t>
          </a:r>
          <a:r>
            <a:rPr lang="ru-RU" sz="1000" i="1" kern="1200" dirty="0" err="1" smtClean="0"/>
            <a:t>кеңес</a:t>
          </a:r>
          <a:r>
            <a:rPr lang="ru-RU" sz="1000" i="1" kern="1200" dirty="0" smtClean="0"/>
            <a:t> </a:t>
          </a:r>
          <a:r>
            <a:rPr lang="ru-RU" sz="1000" i="1" kern="1200" dirty="0" err="1" smtClean="0"/>
            <a:t>берушілер</a:t>
          </a:r>
          <a:r>
            <a:rPr lang="ru-RU" sz="1000" i="1" kern="1200" dirty="0" smtClean="0"/>
            <a:t>. </a:t>
          </a:r>
          <a:r>
            <a:rPr lang="ru-RU" sz="1000" i="1" kern="1200" dirty="0" err="1" smtClean="0"/>
            <a:t>Олардың</a:t>
          </a:r>
          <a:r>
            <a:rPr lang="ru-RU" sz="1000" i="1" kern="1200" dirty="0" smtClean="0"/>
            <a:t> </a:t>
          </a:r>
          <a:r>
            <a:rPr lang="ru-RU" sz="1000" i="1" kern="1200" dirty="0" err="1" smtClean="0"/>
            <a:t>іс-әрекеттері</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құрылымы</a:t>
          </a:r>
          <a:r>
            <a:rPr lang="ru-RU" sz="1000" i="1" kern="1200" dirty="0" smtClean="0"/>
            <a:t> </a:t>
          </a:r>
          <a:r>
            <a:rPr lang="ru-RU" sz="1000" i="1" kern="1200" dirty="0" err="1" smtClean="0"/>
            <a:t>кең</a:t>
          </a:r>
          <a:r>
            <a:rPr lang="ru-RU" sz="1000" i="1" kern="1200" dirty="0" smtClean="0"/>
            <a:t> </a:t>
          </a:r>
          <a:r>
            <a:rPr lang="ru-RU" sz="1000" i="1" kern="1200" dirty="0" err="1" smtClean="0"/>
            <a:t>көлемде</a:t>
          </a:r>
          <a:r>
            <a:rPr lang="ru-RU" sz="1000" i="1" kern="1200" dirty="0" smtClean="0"/>
            <a:t> </a:t>
          </a:r>
          <a:r>
            <a:rPr lang="ru-RU" sz="1000" i="1" kern="1200" dirty="0" err="1" smtClean="0"/>
            <a:t>өрістеп</a:t>
          </a:r>
          <a:r>
            <a:rPr lang="ru-RU" sz="1000" i="1" kern="1200" dirty="0" smtClean="0"/>
            <a:t> </a:t>
          </a:r>
          <a:r>
            <a:rPr lang="ru-RU" sz="1000" i="1" kern="1200" dirty="0" err="1" smtClean="0"/>
            <a:t>және</a:t>
          </a:r>
          <a:r>
            <a:rPr lang="ru-RU" sz="1000" i="1" kern="1200" dirty="0" smtClean="0"/>
            <a:t> </a:t>
          </a:r>
          <a:r>
            <a:rPr lang="ru-RU" sz="1000" i="1" kern="1200" dirty="0" err="1" smtClean="0"/>
            <a:t>үнемі</a:t>
          </a:r>
          <a:r>
            <a:rPr lang="ru-RU" sz="1000" i="1" kern="1200" dirty="0" smtClean="0"/>
            <a:t> </a:t>
          </a:r>
          <a:r>
            <a:rPr lang="ru-RU" sz="1000" i="1" kern="1200" dirty="0" err="1" smtClean="0"/>
            <a:t>өзгеріп</a:t>
          </a:r>
          <a:r>
            <a:rPr lang="ru-RU" sz="1000" i="1" kern="1200" dirty="0" smtClean="0"/>
            <a:t> </a:t>
          </a:r>
          <a:r>
            <a:rPr lang="ru-RU" sz="1000" i="1" kern="1200" dirty="0" err="1" smtClean="0"/>
            <a:t>отырғанда</a:t>
          </a:r>
          <a:r>
            <a:rPr lang="ru-RU" sz="1000" i="1" kern="1200" dirty="0" smtClean="0"/>
            <a:t> </a:t>
          </a:r>
          <a:r>
            <a:rPr lang="ru-RU" sz="1000" i="1" kern="1200" dirty="0" err="1" smtClean="0"/>
            <a:t>қажет</a:t>
          </a:r>
          <a:r>
            <a:rPr lang="ru-RU" sz="1000" i="1" kern="1200" dirty="0" smtClean="0"/>
            <a:t>. </a:t>
          </a:r>
          <a:r>
            <a:rPr lang="ru-RU" sz="1000" i="1" kern="1200" dirty="0" err="1" smtClean="0"/>
            <a:t>Джобберлер</a:t>
          </a:r>
          <a:r>
            <a:rPr lang="ru-RU" sz="1000" i="1" kern="1200" dirty="0" smtClean="0"/>
            <a:t> тек </a:t>
          </a:r>
          <a:r>
            <a:rPr lang="ru-RU" sz="1000" i="1" kern="1200" dirty="0" err="1" smtClean="0"/>
            <a:t>бір</a:t>
          </a:r>
          <a:r>
            <a:rPr lang="ru-RU" sz="1000" i="1" kern="1200" dirty="0" smtClean="0"/>
            <a:t> </a:t>
          </a:r>
          <a:r>
            <a:rPr lang="ru-RU" sz="1000" i="1" kern="1200" dirty="0" err="1" smtClean="0"/>
            <a:t>жолы</a:t>
          </a:r>
          <a:r>
            <a:rPr lang="ru-RU" sz="1000" i="1" kern="1200" dirty="0" smtClean="0"/>
            <a:t> </a:t>
          </a:r>
          <a:r>
            <a:rPr lang="ru-RU" sz="1000" i="1" kern="1200" dirty="0" err="1" smtClean="0"/>
            <a:t>кеңес</a:t>
          </a:r>
          <a:r>
            <a:rPr lang="ru-RU" sz="1000" i="1" kern="1200" dirty="0" smtClean="0"/>
            <a:t> </a:t>
          </a:r>
          <a:r>
            <a:rPr lang="ru-RU" sz="1000" i="1" kern="1200" dirty="0" err="1" smtClean="0"/>
            <a:t>беріп</a:t>
          </a:r>
          <a:r>
            <a:rPr lang="ru-RU" sz="1000" i="1" kern="1200" dirty="0" smtClean="0"/>
            <a:t> </a:t>
          </a:r>
          <a:r>
            <a:rPr lang="ru-RU" sz="1000" i="1" kern="1200" dirty="0" err="1" smtClean="0"/>
            <a:t>қана</a:t>
          </a:r>
          <a:r>
            <a:rPr lang="ru-RU" sz="1000" i="1" kern="1200" dirty="0" smtClean="0"/>
            <a:t> </a:t>
          </a:r>
          <a:r>
            <a:rPr lang="ru-RU" sz="1000" i="1" kern="1200" dirty="0" err="1" smtClean="0"/>
            <a:t>қоймай</a:t>
          </a:r>
          <a:r>
            <a:rPr lang="ru-RU" sz="1000" i="1" kern="1200" dirty="0" smtClean="0"/>
            <a:t>, </a:t>
          </a:r>
          <a:r>
            <a:rPr lang="ru-RU" sz="1000" i="1" kern="1200" dirty="0" err="1" smtClean="0"/>
            <a:t>күрделі</a:t>
          </a:r>
          <a:r>
            <a:rPr lang="ru-RU" sz="1000" i="1" kern="1200" dirty="0" smtClean="0"/>
            <a:t> </a:t>
          </a:r>
          <a:r>
            <a:rPr lang="ru-RU" sz="1000" i="1" kern="1200" dirty="0" err="1" smtClean="0"/>
            <a:t>мәселелерді</a:t>
          </a:r>
          <a:r>
            <a:rPr lang="ru-RU" sz="1000" i="1" kern="1200" dirty="0" smtClean="0"/>
            <a:t> </a:t>
          </a:r>
          <a:r>
            <a:rPr lang="ru-RU" sz="1000" i="1" kern="1200" dirty="0" err="1" smtClean="0"/>
            <a:t>шешуге</a:t>
          </a:r>
          <a:r>
            <a:rPr lang="ru-RU" sz="1000" i="1" kern="1200" dirty="0" smtClean="0"/>
            <a:t> </a:t>
          </a:r>
          <a:r>
            <a:rPr lang="ru-RU" sz="1000" i="1" kern="1200" dirty="0" err="1" smtClean="0"/>
            <a:t>көмектеседі</a:t>
          </a:r>
          <a:r>
            <a:rPr lang="ru-RU" sz="1000" i="1" kern="1200" dirty="0" smtClean="0"/>
            <a:t>. </a:t>
          </a:r>
          <a:r>
            <a:rPr lang="ru-RU" sz="1000" i="1" kern="1200" dirty="0" err="1" smtClean="0"/>
            <a:t>Мысалы</a:t>
          </a:r>
          <a:r>
            <a:rPr lang="ru-RU" sz="1000" i="1" kern="1200" dirty="0" smtClean="0"/>
            <a:t>, </a:t>
          </a:r>
          <a:r>
            <a:rPr lang="ru-RU" sz="1000" i="1" kern="1200" dirty="0" err="1" smtClean="0"/>
            <a:t>банктердің</a:t>
          </a:r>
          <a:r>
            <a:rPr lang="ru-RU" sz="1000" i="1" kern="1200" dirty="0" smtClean="0"/>
            <a:t>, </a:t>
          </a:r>
          <a:r>
            <a:rPr lang="ru-RU" sz="1000" i="1" kern="1200" dirty="0" err="1" smtClean="0"/>
            <a:t>өндіріс</a:t>
          </a:r>
          <a:r>
            <a:rPr lang="ru-RU" sz="1000" i="1" kern="1200" dirty="0" smtClean="0"/>
            <a:t> </a:t>
          </a:r>
          <a:r>
            <a:rPr lang="ru-RU" sz="1000" i="1" kern="1200" dirty="0" err="1" smtClean="0"/>
            <a:t>кәсіпорындардың</a:t>
          </a:r>
          <a:r>
            <a:rPr lang="ru-RU" sz="1000" i="1" kern="1200" dirty="0" smtClean="0"/>
            <a:t>, </a:t>
          </a:r>
          <a:r>
            <a:rPr lang="ru-RU" sz="1000" i="1" kern="1200" dirty="0" err="1" smtClean="0"/>
            <a:t>инвестициялық</a:t>
          </a:r>
          <a:r>
            <a:rPr lang="ru-RU" sz="1000" i="1" kern="1200" dirty="0" smtClean="0"/>
            <a:t> </a:t>
          </a:r>
          <a:r>
            <a:rPr lang="ru-RU" sz="1000" i="1" kern="1200" dirty="0" err="1" smtClean="0"/>
            <a:t>қорлардың</a:t>
          </a:r>
          <a:r>
            <a:rPr lang="ru-RU" sz="1000" i="1" kern="1200" dirty="0" smtClean="0"/>
            <a:t> шығарған </a:t>
          </a:r>
          <a:r>
            <a:rPr lang="ru-RU" sz="1000" i="1" kern="1200" dirty="0" err="1" smtClean="0"/>
            <a:t>акцияларының</a:t>
          </a:r>
          <a:r>
            <a:rPr lang="ru-RU" sz="1000" i="1" kern="1200" dirty="0" smtClean="0"/>
            <a:t> </a:t>
          </a:r>
          <a:r>
            <a:rPr lang="ru-RU" sz="1000" i="1" kern="1200" dirty="0" err="1" smtClean="0"/>
            <a:t>курсының</a:t>
          </a:r>
          <a:r>
            <a:rPr lang="ru-RU" sz="1000" i="1" kern="1200" dirty="0" smtClean="0"/>
            <a:t> </a:t>
          </a:r>
          <a:r>
            <a:rPr lang="ru-RU" sz="1000" i="1" kern="1200" dirty="0" err="1" smtClean="0"/>
            <a:t>келешекте</a:t>
          </a:r>
          <a:r>
            <a:rPr lang="ru-RU" sz="1000" i="1" kern="1200" dirty="0" smtClean="0"/>
            <a:t> </a:t>
          </a:r>
          <a:r>
            <a:rPr lang="ru-RU" sz="1000" i="1" kern="1200" dirty="0" err="1" smtClean="0"/>
            <a:t>өзгеруін</a:t>
          </a:r>
          <a:r>
            <a:rPr lang="ru-RU" sz="1000" i="1" kern="1200" dirty="0" smtClean="0"/>
            <a:t> </a:t>
          </a:r>
          <a:r>
            <a:rPr lang="ru-RU" sz="1000" i="1" kern="1200" dirty="0" err="1" smtClean="0"/>
            <a:t>бақылайды</a:t>
          </a:r>
          <a:r>
            <a:rPr lang="ru-RU" sz="1000" i="1" kern="1200" dirty="0" smtClean="0"/>
            <a:t>. </a:t>
          </a:r>
          <a:r>
            <a:rPr lang="ru-RU" sz="1000" i="1" kern="1200" dirty="0" err="1" smtClean="0"/>
            <a:t>Ол</a:t>
          </a:r>
          <a:r>
            <a:rPr lang="ru-RU" sz="1000" i="1" kern="1200" dirty="0" smtClean="0"/>
            <a:t> </a:t>
          </a:r>
          <a:r>
            <a:rPr lang="ru-RU" sz="1000" i="1" kern="1200" dirty="0" err="1" smtClean="0"/>
            <a:t>үшін</a:t>
          </a:r>
          <a:r>
            <a:rPr lang="ru-RU" sz="1000" i="1" kern="1200" dirty="0" smtClean="0"/>
            <a:t> </a:t>
          </a:r>
          <a:r>
            <a:rPr lang="ru-RU" sz="1000" i="1" kern="1200" dirty="0" err="1" smtClean="0"/>
            <a:t>олар</a:t>
          </a:r>
          <a:r>
            <a:rPr lang="ru-RU" sz="1000" i="1" kern="1200" dirty="0" smtClean="0"/>
            <a:t> </a:t>
          </a:r>
          <a:r>
            <a:rPr lang="ru-RU" sz="1000" i="1" kern="1200" dirty="0" err="1" smtClean="0"/>
            <a:t>уақытша</a:t>
          </a:r>
          <a:r>
            <a:rPr lang="ru-RU" sz="1000" i="1" kern="1200" dirty="0" smtClean="0"/>
            <a:t> </a:t>
          </a:r>
          <a:r>
            <a:rPr lang="ru-RU" sz="1000" i="1" kern="1200" dirty="0" err="1" smtClean="0"/>
            <a:t>қызмет</a:t>
          </a:r>
          <a:r>
            <a:rPr lang="ru-RU" sz="1000" i="1" kern="1200" dirty="0" smtClean="0"/>
            <a:t> </a:t>
          </a:r>
          <a:r>
            <a:rPr lang="ru-RU" sz="1000" i="1" kern="1200" dirty="0" err="1" smtClean="0"/>
            <a:t>істейтін</a:t>
          </a:r>
          <a:r>
            <a:rPr lang="ru-RU" sz="1000" i="1" kern="1200" dirty="0" smtClean="0"/>
            <a:t> </a:t>
          </a:r>
          <a:r>
            <a:rPr lang="ru-RU" sz="1000" i="1" kern="1200" dirty="0" err="1" smtClean="0"/>
            <a:t>зерттеу</a:t>
          </a:r>
          <a:r>
            <a:rPr lang="ru-RU" sz="1000" i="1" kern="1200" dirty="0" smtClean="0"/>
            <a:t> </a:t>
          </a:r>
          <a:r>
            <a:rPr lang="ru-RU" sz="1000" i="1" kern="1200" dirty="0" err="1" smtClean="0"/>
            <a:t>ұжымдарын</a:t>
          </a:r>
          <a:r>
            <a:rPr lang="ru-RU" sz="1000" i="1" kern="1200" dirty="0" smtClean="0"/>
            <a:t> </a:t>
          </a:r>
          <a:r>
            <a:rPr lang="ru-RU" sz="1000" i="1" kern="1200" dirty="0" err="1" smtClean="0"/>
            <a:t>құрады</a:t>
          </a:r>
          <a:r>
            <a:rPr lang="ru-RU" sz="1000" i="1" kern="1200" dirty="0" smtClean="0"/>
            <a:t>. </a:t>
          </a:r>
          <a:r>
            <a:rPr lang="ru-RU" sz="1000" i="1" kern="1200" dirty="0" err="1" smtClean="0"/>
            <a:t>Джобберлер</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қағаздардың</a:t>
          </a:r>
          <a:r>
            <a:rPr lang="ru-RU" sz="1000" i="1" kern="1200" dirty="0" smtClean="0"/>
            <a:t> </a:t>
          </a:r>
          <a:r>
            <a:rPr lang="ru-RU" sz="1000" i="1" kern="1200" dirty="0" err="1" smtClean="0"/>
            <a:t>кейбір</a:t>
          </a:r>
          <a:r>
            <a:rPr lang="ru-RU" sz="1000" i="1" kern="1200" dirty="0" smtClean="0"/>
            <a:t> </a:t>
          </a:r>
          <a:r>
            <a:rPr lang="ru-RU" sz="1000" i="1" kern="1200" dirty="0" err="1" smtClean="0"/>
            <a:t>түрлеріне</a:t>
          </a:r>
          <a:r>
            <a:rPr lang="ru-RU" sz="1000" i="1" kern="1200" dirty="0" smtClean="0"/>
            <a:t> </a:t>
          </a:r>
          <a:r>
            <a:rPr lang="ru-RU" sz="1000" i="1" kern="1200" dirty="0" err="1" smtClean="0"/>
            <a:t>ғана</a:t>
          </a:r>
          <a:r>
            <a:rPr lang="ru-RU" sz="1000" i="1" kern="1200" dirty="0" smtClean="0"/>
            <a:t> </a:t>
          </a:r>
          <a:r>
            <a:rPr lang="ru-RU" sz="1000" i="1" kern="1200" dirty="0" err="1" smtClean="0"/>
            <a:t>маманданатын</a:t>
          </a:r>
          <a:r>
            <a:rPr lang="ru-RU" sz="1000" i="1" kern="1200" dirty="0" smtClean="0"/>
            <a:t> </a:t>
          </a:r>
          <a:r>
            <a:rPr lang="ru-RU" sz="1000" i="1" kern="1200" dirty="0" err="1" smtClean="0"/>
            <a:t>болғандықтан</a:t>
          </a:r>
          <a:r>
            <a:rPr lang="ru-RU" sz="1000" i="1" kern="1200" dirty="0" smtClean="0"/>
            <a:t> </a:t>
          </a:r>
          <a:r>
            <a:rPr lang="ru-RU" sz="1000" i="1" kern="1200" dirty="0" err="1" smtClean="0"/>
            <a:t>оларды</a:t>
          </a:r>
          <a:r>
            <a:rPr lang="ru-RU" sz="1000" i="1" kern="1200" dirty="0" smtClean="0"/>
            <a:t> </a:t>
          </a:r>
          <a:r>
            <a:rPr lang="ru-RU" sz="1000" i="1" kern="1200" dirty="0" err="1" smtClean="0"/>
            <a:t>кең</a:t>
          </a:r>
          <a:r>
            <a:rPr lang="ru-RU" sz="1000" i="1" kern="1200" dirty="0" smtClean="0"/>
            <a:t> </a:t>
          </a:r>
          <a:r>
            <a:rPr lang="ru-RU" sz="1000" i="1" kern="1200" dirty="0" err="1" smtClean="0"/>
            <a:t>көлемде</a:t>
          </a:r>
          <a:r>
            <a:rPr lang="ru-RU" sz="1000" i="1" kern="1200" dirty="0" smtClean="0"/>
            <a:t> </a:t>
          </a:r>
          <a:r>
            <a:rPr lang="ru-RU" sz="1000" i="1" kern="1200" dirty="0" err="1" smtClean="0"/>
            <a:t>жүргізілетін</a:t>
          </a:r>
          <a:r>
            <a:rPr lang="ru-RU" sz="1000" i="1" kern="1200" dirty="0" smtClean="0"/>
            <a:t> </a:t>
          </a:r>
          <a:r>
            <a:rPr lang="ru-RU" sz="1000" i="1" kern="1200" dirty="0" err="1" smtClean="0"/>
            <a:t>операцияларға</a:t>
          </a:r>
          <a:r>
            <a:rPr lang="ru-RU" sz="1000" i="1" kern="1200" dirty="0" smtClean="0"/>
            <a:t> </a:t>
          </a:r>
          <a:r>
            <a:rPr lang="ru-RU" sz="1000" i="1" kern="1200" dirty="0" err="1" smtClean="0"/>
            <a:t>брокерлер</a:t>
          </a:r>
          <a:r>
            <a:rPr lang="ru-RU" sz="1000" i="1" kern="1200" dirty="0" smtClean="0"/>
            <a:t> мен </a:t>
          </a:r>
          <a:r>
            <a:rPr lang="ru-RU" sz="1000" i="1" kern="1200" dirty="0" err="1" smtClean="0"/>
            <a:t>дилерлер</a:t>
          </a:r>
          <a:r>
            <a:rPr lang="ru-RU" sz="1000" i="1" kern="1200" dirty="0" smtClean="0"/>
            <a:t> </a:t>
          </a:r>
          <a:r>
            <a:rPr lang="ru-RU" sz="1000" i="1" kern="1200" dirty="0" err="1" smtClean="0"/>
            <a:t>пайдаланады</a:t>
          </a:r>
          <a:r>
            <a:rPr lang="ru-RU" sz="1000" i="1" kern="1200" dirty="0" smtClean="0"/>
            <a:t>. </a:t>
          </a:r>
          <a:r>
            <a:rPr lang="ru-RU" sz="1000" i="1" kern="1200" dirty="0" err="1" smtClean="0"/>
            <a:t>Джобберлердің</a:t>
          </a:r>
          <a:r>
            <a:rPr lang="ru-RU" sz="1000" i="1" kern="1200" dirty="0" smtClean="0"/>
            <a:t> </a:t>
          </a:r>
          <a:r>
            <a:rPr lang="ru-RU" sz="1000" i="1" kern="1200" dirty="0" err="1" smtClean="0"/>
            <a:t>қызметі</a:t>
          </a:r>
          <a:r>
            <a:rPr lang="ru-RU" sz="1000" i="1" kern="1200" dirty="0" smtClean="0"/>
            <a:t> </a:t>
          </a:r>
          <a:r>
            <a:rPr lang="ru-RU" sz="1000" i="1" kern="1200" dirty="0" err="1" smtClean="0"/>
            <a:t>өте</a:t>
          </a:r>
          <a:r>
            <a:rPr lang="ru-RU" sz="1000" i="1" kern="1200" dirty="0" smtClean="0"/>
            <a:t> </a:t>
          </a:r>
          <a:r>
            <a:rPr lang="ru-RU" sz="1000" i="1" kern="1200" dirty="0" err="1" smtClean="0"/>
            <a:t>жоғары</a:t>
          </a:r>
          <a:r>
            <a:rPr lang="ru-RU" sz="1000" i="1" kern="1200" dirty="0" smtClean="0"/>
            <a:t> </a:t>
          </a:r>
          <a:r>
            <a:rPr lang="ru-RU" sz="1000" i="1" kern="1200" dirty="0" err="1" smtClean="0"/>
            <a:t>бағаланады</a:t>
          </a:r>
          <a:r>
            <a:rPr lang="ru-RU" sz="1000" i="1" kern="1200" dirty="0" smtClean="0"/>
            <a:t>. </a:t>
          </a:r>
          <a:endParaRPr lang="ru-RU" sz="1000" i="1" kern="1200" dirty="0"/>
        </a:p>
      </dsp:txBody>
      <dsp:txXfrm>
        <a:off x="1656080" y="0"/>
        <a:ext cx="6168898" cy="55435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BF4868-01D8-4BF6-8E11-79A960EE70D5}">
      <dsp:nvSpPr>
        <dsp:cNvPr id="0" name=""/>
        <dsp:cNvSpPr/>
      </dsp:nvSpPr>
      <dsp:spPr>
        <a:xfrm>
          <a:off x="1842406" y="863761"/>
          <a:ext cx="4022663" cy="3802174"/>
        </a:xfrm>
        <a:prstGeom prst="ellipse">
          <a:avLst/>
        </a:prstGeom>
        <a:solidFill>
          <a:schemeClr val="accent1">
            <a:shade val="80000"/>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ru-RU" sz="1600" i="1" kern="1200" dirty="0" smtClean="0"/>
            <a:t>Нарық қатысушыларын </a:t>
          </a:r>
          <a:r>
            <a:rPr lang="ru-RU" sz="1600" i="1" kern="1200" dirty="0" err="1" smtClean="0"/>
            <a:t>реттеу</a:t>
          </a:r>
          <a:r>
            <a:rPr lang="ru-RU" sz="1600" i="1" kern="1200" dirty="0" smtClean="0"/>
            <a:t> </a:t>
          </a:r>
          <a:r>
            <a:rPr lang="ru-RU" sz="1600" i="1" kern="1200" dirty="0" err="1" smtClean="0"/>
            <a:t>ішкі</a:t>
          </a:r>
          <a:r>
            <a:rPr lang="ru-RU" sz="1600" i="1" kern="1200" dirty="0" smtClean="0"/>
            <a:t> </a:t>
          </a:r>
          <a:r>
            <a:rPr lang="ru-RU" sz="1600" i="1" kern="1200" dirty="0" err="1" smtClean="0"/>
            <a:t>және</a:t>
          </a:r>
          <a:r>
            <a:rPr lang="ru-RU" sz="1600" i="1" kern="1200" dirty="0" smtClean="0"/>
            <a:t> </a:t>
          </a:r>
          <a:r>
            <a:rPr lang="ru-RU" sz="1600" i="1" kern="1200" dirty="0" err="1" smtClean="0"/>
            <a:t>сыртқы</a:t>
          </a:r>
          <a:r>
            <a:rPr lang="ru-RU" sz="1600" i="1" kern="1200" dirty="0" smtClean="0"/>
            <a:t> </a:t>
          </a:r>
          <a:r>
            <a:rPr lang="ru-RU" sz="1600" i="1" kern="1200" dirty="0" err="1" smtClean="0"/>
            <a:t>болуы</a:t>
          </a:r>
          <a:r>
            <a:rPr lang="ru-RU" sz="1600" i="1" kern="1200" dirty="0" smtClean="0"/>
            <a:t> </a:t>
          </a:r>
          <a:r>
            <a:rPr lang="ru-RU" sz="1600" i="1" kern="1200" dirty="0" err="1" smtClean="0"/>
            <a:t>мүмкін</a:t>
          </a:r>
          <a:r>
            <a:rPr lang="ru-RU" sz="1600" i="1" kern="1200" dirty="0" smtClean="0"/>
            <a:t>.</a:t>
          </a:r>
          <a:endParaRPr lang="ru-RU" sz="1600" i="1" kern="1200" dirty="0"/>
        </a:p>
      </dsp:txBody>
      <dsp:txXfrm>
        <a:off x="2431511" y="1420576"/>
        <a:ext cx="2844453" cy="2688544"/>
      </dsp:txXfrm>
    </dsp:sp>
    <dsp:sp modelId="{C70229A8-D115-4E2E-A413-A135E8553FAF}">
      <dsp:nvSpPr>
        <dsp:cNvPr id="0" name=""/>
        <dsp:cNvSpPr/>
      </dsp:nvSpPr>
      <dsp:spPr>
        <a:xfrm>
          <a:off x="4048810" y="273906"/>
          <a:ext cx="499439" cy="499431"/>
        </a:xfrm>
        <a:prstGeom prst="ellipse">
          <a:avLst/>
        </a:prstGeom>
        <a:solidFill>
          <a:schemeClr val="accent1">
            <a:shade val="80000"/>
            <a:hueOff val="0"/>
            <a:satOff val="0"/>
            <a:lumOff val="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4B479F3B-6E4C-420F-A311-9BCB522A99C6}">
      <dsp:nvSpPr>
        <dsp:cNvPr id="0" name=""/>
        <dsp:cNvSpPr/>
      </dsp:nvSpPr>
      <dsp:spPr>
        <a:xfrm>
          <a:off x="2866190" y="4635537"/>
          <a:ext cx="361634" cy="361982"/>
        </a:xfrm>
        <a:prstGeom prst="ellipse">
          <a:avLst/>
        </a:prstGeom>
        <a:solidFill>
          <a:schemeClr val="accent1">
            <a:shade val="80000"/>
            <a:hueOff val="-17781"/>
            <a:satOff val="15"/>
            <a:lumOff val="2070"/>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B06327EC-2F0E-4DD5-A00B-5906E7A14F3E}">
      <dsp:nvSpPr>
        <dsp:cNvPr id="0" name=""/>
        <dsp:cNvSpPr/>
      </dsp:nvSpPr>
      <dsp:spPr>
        <a:xfrm>
          <a:off x="6266223" y="2301010"/>
          <a:ext cx="361634" cy="361982"/>
        </a:xfrm>
        <a:prstGeom prst="ellipse">
          <a:avLst/>
        </a:prstGeom>
        <a:solidFill>
          <a:schemeClr val="accent1">
            <a:shade val="80000"/>
            <a:hueOff val="-35561"/>
            <a:satOff val="30"/>
            <a:lumOff val="4141"/>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802D965-D0A7-4124-AF05-7895BB727400}">
      <dsp:nvSpPr>
        <dsp:cNvPr id="0" name=""/>
        <dsp:cNvSpPr/>
      </dsp:nvSpPr>
      <dsp:spPr>
        <a:xfrm>
          <a:off x="4535722" y="5020603"/>
          <a:ext cx="499439" cy="499431"/>
        </a:xfrm>
        <a:prstGeom prst="ellipse">
          <a:avLst/>
        </a:prstGeom>
        <a:solidFill>
          <a:schemeClr val="accent1">
            <a:shade val="80000"/>
            <a:hueOff val="-53342"/>
            <a:satOff val="45"/>
            <a:lumOff val="6211"/>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D5991735-6940-447D-9A25-823524FF3FB2}">
      <dsp:nvSpPr>
        <dsp:cNvPr id="0" name=""/>
        <dsp:cNvSpPr/>
      </dsp:nvSpPr>
      <dsp:spPr>
        <a:xfrm>
          <a:off x="2968918" y="983707"/>
          <a:ext cx="361634" cy="361982"/>
        </a:xfrm>
        <a:prstGeom prst="ellipse">
          <a:avLst/>
        </a:prstGeom>
        <a:solidFill>
          <a:schemeClr val="accent1">
            <a:shade val="80000"/>
            <a:hueOff val="-71123"/>
            <a:satOff val="60"/>
            <a:lumOff val="8282"/>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1F0DA962-7C37-4BE7-A87C-45D870CFBF24}">
      <dsp:nvSpPr>
        <dsp:cNvPr id="0" name=""/>
        <dsp:cNvSpPr/>
      </dsp:nvSpPr>
      <dsp:spPr>
        <a:xfrm>
          <a:off x="1828892" y="3054354"/>
          <a:ext cx="361634" cy="361982"/>
        </a:xfrm>
        <a:prstGeom prst="ellipse">
          <a:avLst/>
        </a:prstGeom>
        <a:solidFill>
          <a:schemeClr val="accent1">
            <a:shade val="80000"/>
            <a:hueOff val="-88903"/>
            <a:satOff val="75"/>
            <a:lumOff val="10352"/>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0E1294CB-BF42-429B-BC5A-050E6E28930A}">
      <dsp:nvSpPr>
        <dsp:cNvPr id="0" name=""/>
        <dsp:cNvSpPr/>
      </dsp:nvSpPr>
      <dsp:spPr>
        <a:xfrm>
          <a:off x="-137151" y="1212057"/>
          <a:ext cx="2339539" cy="2387650"/>
        </a:xfrm>
        <a:prstGeom prst="ellipse">
          <a:avLst/>
        </a:prstGeom>
        <a:solidFill>
          <a:schemeClr val="accent1">
            <a:shade val="80000"/>
            <a:hueOff val="-106684"/>
            <a:satOff val="89"/>
            <a:lumOff val="12422"/>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i="1" kern="1200" dirty="0" err="1" smtClean="0">
              <a:solidFill>
                <a:schemeClr val="accent5">
                  <a:lumMod val="50000"/>
                </a:schemeClr>
              </a:solidFill>
            </a:rPr>
            <a:t>Ішкі</a:t>
          </a:r>
          <a:r>
            <a:rPr lang="ru-RU" sz="1200" i="1" kern="1200" dirty="0" smtClean="0">
              <a:solidFill>
                <a:schemeClr val="accent5">
                  <a:lumMod val="50000"/>
                </a:schemeClr>
              </a:solidFill>
            </a:rPr>
            <a:t> </a:t>
          </a:r>
          <a:r>
            <a:rPr lang="ru-RU" sz="1200" i="1" kern="1200" dirty="0" err="1" smtClean="0">
              <a:solidFill>
                <a:schemeClr val="accent5">
                  <a:lumMod val="50000"/>
                </a:schemeClr>
              </a:solidFill>
            </a:rPr>
            <a:t>реттеулер</a:t>
          </a:r>
          <a:r>
            <a:rPr lang="ru-RU" sz="1200" i="1" kern="1200" dirty="0" smtClean="0">
              <a:solidFill>
                <a:schemeClr val="accent5">
                  <a:lumMod val="50000"/>
                </a:schemeClr>
              </a:solidFill>
            </a:rPr>
            <a:t> </a:t>
          </a:r>
          <a:r>
            <a:rPr lang="ru-RU" sz="1200" i="1" kern="1200" dirty="0" smtClean="0"/>
            <a:t>─ </a:t>
          </a:r>
          <a:r>
            <a:rPr lang="ru-RU" sz="1200" i="1" kern="1200" dirty="0" err="1" smtClean="0"/>
            <a:t>бұл</a:t>
          </a:r>
          <a:r>
            <a:rPr lang="ru-RU" sz="1200" i="1" kern="1200" dirty="0" smtClean="0"/>
            <a:t> </a:t>
          </a:r>
          <a:r>
            <a:rPr lang="ru-RU" sz="1200" i="1" kern="1200" dirty="0" err="1" smtClean="0"/>
            <a:t>берілген</a:t>
          </a:r>
          <a:r>
            <a:rPr lang="ru-RU" sz="1200" i="1" kern="1200" dirty="0" smtClean="0"/>
            <a:t> </a:t>
          </a:r>
          <a:r>
            <a:rPr lang="ru-RU" sz="1200" i="1" kern="1200" dirty="0" err="1" smtClean="0"/>
            <a:t>ұйымның</a:t>
          </a:r>
          <a:r>
            <a:rPr lang="ru-RU" sz="1200" i="1" kern="1200" dirty="0" smtClean="0"/>
            <a:t> осы </a:t>
          </a:r>
          <a:r>
            <a:rPr lang="ru-RU" sz="1200" i="1" kern="1200" dirty="0" err="1" smtClean="0"/>
            <a:t>ұйымның</a:t>
          </a:r>
          <a:r>
            <a:rPr lang="ru-RU" sz="1200" i="1" kern="1200" dirty="0" smtClean="0"/>
            <a:t> қызметін </a:t>
          </a:r>
          <a:r>
            <a:rPr lang="ru-RU" sz="1200" i="1" kern="1200" dirty="0" err="1" smtClean="0"/>
            <a:t>оның</a:t>
          </a:r>
          <a:r>
            <a:rPr lang="ru-RU" sz="1200" i="1" kern="1200" dirty="0" smtClean="0"/>
            <a:t> </a:t>
          </a:r>
          <a:r>
            <a:rPr lang="ru-RU" sz="1200" i="1" kern="1200" dirty="0" err="1" smtClean="0"/>
            <a:t>бөлімшелерін</a:t>
          </a:r>
          <a:r>
            <a:rPr lang="ru-RU" sz="1200" i="1" kern="1200" dirty="0" smtClean="0"/>
            <a:t> </a:t>
          </a:r>
          <a:r>
            <a:rPr lang="ru-RU" sz="1200" i="1" kern="1200" dirty="0" err="1" smtClean="0"/>
            <a:t>және</a:t>
          </a:r>
          <a:r>
            <a:rPr lang="ru-RU" sz="1200" i="1" kern="1200" dirty="0" smtClean="0"/>
            <a:t> </a:t>
          </a:r>
          <a:r>
            <a:rPr lang="ru-RU" sz="1200" i="1" kern="1200" dirty="0" err="1" smtClean="0"/>
            <a:t>оның</a:t>
          </a:r>
          <a:r>
            <a:rPr lang="ru-RU" sz="1200" i="1" kern="1200" dirty="0" smtClean="0"/>
            <a:t> </a:t>
          </a:r>
          <a:r>
            <a:rPr lang="ru-RU" sz="1200" i="1" kern="1200" dirty="0" err="1" smtClean="0"/>
            <a:t>қызметкерлерін</a:t>
          </a:r>
          <a:r>
            <a:rPr lang="ru-RU" sz="1200" i="1" kern="1200" dirty="0" smtClean="0"/>
            <a:t> </a:t>
          </a:r>
          <a:r>
            <a:rPr lang="ru-RU" sz="1200" i="1" kern="1200" dirty="0" err="1" smtClean="0"/>
            <a:t>анықтайтын</a:t>
          </a:r>
          <a:r>
            <a:rPr lang="ru-RU" sz="1200" i="1" kern="1200" dirty="0" smtClean="0"/>
            <a:t> </a:t>
          </a:r>
          <a:r>
            <a:rPr lang="ru-RU" sz="1200" i="1" kern="1200" dirty="0" err="1" smtClean="0"/>
            <a:t>нормативтік</a:t>
          </a:r>
          <a:r>
            <a:rPr lang="ru-RU" sz="1200" i="1" kern="1200" dirty="0" smtClean="0"/>
            <a:t> </a:t>
          </a:r>
          <a:r>
            <a:rPr lang="ru-RU" sz="1200" i="1" kern="1200" dirty="0" err="1" smtClean="0"/>
            <a:t>құжаттарына</a:t>
          </a:r>
          <a:r>
            <a:rPr lang="ru-RU" sz="1200" i="1" kern="1200" dirty="0" smtClean="0"/>
            <a:t> </a:t>
          </a:r>
          <a:r>
            <a:rPr lang="ru-RU" sz="1200" i="1" kern="1200" dirty="0" err="1" smtClean="0"/>
            <a:t>бағыныштылығын</a:t>
          </a:r>
          <a:r>
            <a:rPr lang="ru-RU" sz="1200" i="1" kern="1200" dirty="0" smtClean="0"/>
            <a:t> </a:t>
          </a:r>
          <a:r>
            <a:rPr lang="ru-RU" sz="1200" i="1" kern="1200" dirty="0" err="1" smtClean="0"/>
            <a:t>білдіреді</a:t>
          </a:r>
          <a:r>
            <a:rPr lang="ru-RU" sz="1200" i="1" kern="1200" dirty="0" smtClean="0"/>
            <a:t>.</a:t>
          </a:r>
          <a:endParaRPr lang="ru-RU" sz="1200" i="1" kern="1200" dirty="0"/>
        </a:p>
      </dsp:txBody>
      <dsp:txXfrm>
        <a:off x="205467" y="1561720"/>
        <a:ext cx="1654303" cy="1688324"/>
      </dsp:txXfrm>
    </dsp:sp>
    <dsp:sp modelId="{498D9CEE-A0B6-46DC-8D7B-92E0E0E6D295}">
      <dsp:nvSpPr>
        <dsp:cNvPr id="0" name=""/>
        <dsp:cNvSpPr/>
      </dsp:nvSpPr>
      <dsp:spPr>
        <a:xfrm>
          <a:off x="3543524" y="999446"/>
          <a:ext cx="499439" cy="499431"/>
        </a:xfrm>
        <a:prstGeom prst="ellipse">
          <a:avLst/>
        </a:prstGeom>
        <a:solidFill>
          <a:schemeClr val="accent1">
            <a:shade val="80000"/>
            <a:hueOff val="-124465"/>
            <a:satOff val="104"/>
            <a:lumOff val="14493"/>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71EA1A0A-AE17-4BF6-911E-9758D8900AB2}">
      <dsp:nvSpPr>
        <dsp:cNvPr id="0" name=""/>
        <dsp:cNvSpPr/>
      </dsp:nvSpPr>
      <dsp:spPr>
        <a:xfrm>
          <a:off x="254571" y="3649265"/>
          <a:ext cx="902833" cy="902858"/>
        </a:xfrm>
        <a:prstGeom prst="ellipse">
          <a:avLst/>
        </a:prstGeom>
        <a:solidFill>
          <a:schemeClr val="accent1">
            <a:shade val="80000"/>
            <a:hueOff val="-142245"/>
            <a:satOff val="119"/>
            <a:lumOff val="16563"/>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4C565530-F3F5-48D0-8B37-31AF84697032}">
      <dsp:nvSpPr>
        <dsp:cNvPr id="0" name=""/>
        <dsp:cNvSpPr/>
      </dsp:nvSpPr>
      <dsp:spPr>
        <a:xfrm>
          <a:off x="5912945" y="258195"/>
          <a:ext cx="2350201" cy="2206780"/>
        </a:xfrm>
        <a:prstGeom prst="ellipse">
          <a:avLst/>
        </a:prstGeom>
        <a:solidFill>
          <a:schemeClr val="accent1">
            <a:shade val="80000"/>
            <a:hueOff val="-160026"/>
            <a:satOff val="134"/>
            <a:lumOff val="18634"/>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ru-RU" sz="1200" i="1" kern="1200" dirty="0" err="1" smtClean="0">
              <a:solidFill>
                <a:schemeClr val="accent5">
                  <a:lumMod val="50000"/>
                </a:schemeClr>
              </a:solidFill>
            </a:rPr>
            <a:t>Сыртқы</a:t>
          </a:r>
          <a:r>
            <a:rPr lang="ru-RU" sz="1200" i="1" kern="1200" dirty="0" smtClean="0">
              <a:solidFill>
                <a:schemeClr val="accent5">
                  <a:lumMod val="50000"/>
                </a:schemeClr>
              </a:solidFill>
            </a:rPr>
            <a:t> </a:t>
          </a:r>
          <a:r>
            <a:rPr lang="ru-RU" sz="1200" i="1" kern="1200" dirty="0" err="1" smtClean="0">
              <a:solidFill>
                <a:schemeClr val="accent5">
                  <a:lumMod val="50000"/>
                </a:schemeClr>
              </a:solidFill>
            </a:rPr>
            <a:t>реттеулер</a:t>
          </a:r>
          <a:r>
            <a:rPr lang="ru-RU" sz="1200" i="1" kern="1200" dirty="0" smtClean="0"/>
            <a:t>─ </a:t>
          </a:r>
          <a:r>
            <a:rPr lang="ru-RU" sz="1200" i="1" kern="1200" dirty="0" err="1" smtClean="0"/>
            <a:t>бұл</a:t>
          </a:r>
          <a:r>
            <a:rPr lang="ru-RU" sz="1200" i="1" kern="1200" dirty="0" smtClean="0"/>
            <a:t> </a:t>
          </a:r>
          <a:r>
            <a:rPr lang="ru-RU" sz="1200" i="1" kern="1200" dirty="0" err="1" smtClean="0"/>
            <a:t>аталған</a:t>
          </a:r>
          <a:r>
            <a:rPr lang="ru-RU" sz="1200" i="1" kern="1200" dirty="0" smtClean="0"/>
            <a:t> </a:t>
          </a:r>
          <a:r>
            <a:rPr lang="ru-RU" sz="1200" i="1" kern="1200" dirty="0" err="1" smtClean="0"/>
            <a:t>ұйым</a:t>
          </a:r>
          <a:r>
            <a:rPr lang="ru-RU" sz="1200" i="1" kern="1200" dirty="0" smtClean="0"/>
            <a:t> </a:t>
          </a:r>
          <a:r>
            <a:rPr lang="ru-RU" sz="1200" i="1" kern="1200" dirty="0" err="1" smtClean="0"/>
            <a:t>қызметінің</a:t>
          </a:r>
          <a:r>
            <a:rPr lang="ru-RU" sz="1200" i="1" kern="1200" dirty="0" smtClean="0"/>
            <a:t> </a:t>
          </a:r>
          <a:r>
            <a:rPr lang="ru-RU" sz="1200" i="1" kern="1200" dirty="0" err="1" smtClean="0"/>
            <a:t>мемлекеттің</a:t>
          </a:r>
          <a:r>
            <a:rPr lang="ru-RU" sz="1200" i="1" kern="1200" dirty="0" smtClean="0"/>
            <a:t> </a:t>
          </a:r>
          <a:r>
            <a:rPr lang="ru-RU" sz="1200" i="1" kern="1200" dirty="0" err="1" smtClean="0"/>
            <a:t>басқа</a:t>
          </a:r>
          <a:r>
            <a:rPr lang="ru-RU" sz="1200" i="1" kern="1200" dirty="0" smtClean="0"/>
            <a:t> </a:t>
          </a:r>
          <a:r>
            <a:rPr lang="ru-RU" sz="1200" i="1" kern="1200" dirty="0" err="1" smtClean="0"/>
            <a:t>ұйымдардың</a:t>
          </a:r>
          <a:r>
            <a:rPr lang="ru-RU" sz="1200" i="1" kern="1200" dirty="0" smtClean="0"/>
            <a:t>, </a:t>
          </a:r>
          <a:r>
            <a:rPr lang="ru-RU" sz="1200" i="1" kern="1200" dirty="0" err="1" smtClean="0"/>
            <a:t>халықаралық</a:t>
          </a:r>
          <a:r>
            <a:rPr lang="ru-RU" sz="1200" i="1" kern="1200" dirty="0" smtClean="0"/>
            <a:t> </a:t>
          </a:r>
          <a:r>
            <a:rPr lang="ru-RU" sz="1200" i="1" kern="1200" dirty="0" err="1" smtClean="0"/>
            <a:t>келісімдердің</a:t>
          </a:r>
          <a:r>
            <a:rPr lang="ru-RU" sz="1200" i="1" kern="1200" dirty="0" smtClean="0"/>
            <a:t> </a:t>
          </a:r>
          <a:r>
            <a:rPr lang="ru-RU" sz="1200" i="1" kern="1200" dirty="0" err="1" smtClean="0"/>
            <a:t>нормативті</a:t>
          </a:r>
          <a:r>
            <a:rPr lang="ru-RU" sz="1200" i="1" kern="1200" dirty="0" smtClean="0"/>
            <a:t> </a:t>
          </a:r>
          <a:r>
            <a:rPr lang="ru-RU" sz="1200" i="1" kern="1200" dirty="0" err="1" smtClean="0"/>
            <a:t>актілеріне</a:t>
          </a:r>
          <a:r>
            <a:rPr lang="ru-RU" sz="1200" i="1" kern="1200" dirty="0" smtClean="0"/>
            <a:t> </a:t>
          </a:r>
          <a:r>
            <a:rPr lang="ru-RU" sz="1200" i="1" kern="1200" dirty="0" err="1" smtClean="0"/>
            <a:t>бағыныштылығы</a:t>
          </a:r>
          <a:r>
            <a:rPr lang="ru-RU" sz="1200" i="1" kern="1200" dirty="0" smtClean="0"/>
            <a:t> </a:t>
          </a:r>
          <a:r>
            <a:rPr lang="ru-RU" sz="1200" i="1" kern="1200" dirty="0" err="1" smtClean="0"/>
            <a:t>болып</a:t>
          </a:r>
          <a:r>
            <a:rPr lang="ru-RU" sz="1200" i="1" kern="1200" dirty="0" smtClean="0"/>
            <a:t> </a:t>
          </a:r>
          <a:r>
            <a:rPr lang="ru-RU" sz="1200" i="1" kern="1200" dirty="0" err="1" smtClean="0"/>
            <a:t>саналады</a:t>
          </a:r>
          <a:r>
            <a:rPr lang="ru-RU" sz="1200" i="1" kern="1200" dirty="0" smtClean="0"/>
            <a:t>. </a:t>
          </a:r>
          <a:endParaRPr lang="ru-RU" sz="1200" i="1" kern="1200" dirty="0"/>
        </a:p>
      </dsp:txBody>
      <dsp:txXfrm>
        <a:off x="6257124" y="581370"/>
        <a:ext cx="1661843" cy="1560430"/>
      </dsp:txXfrm>
    </dsp:sp>
    <dsp:sp modelId="{00782A37-4430-483A-97F3-3E2E21BE7E2B}">
      <dsp:nvSpPr>
        <dsp:cNvPr id="0" name=""/>
        <dsp:cNvSpPr/>
      </dsp:nvSpPr>
      <dsp:spPr>
        <a:xfrm>
          <a:off x="5623131" y="1690361"/>
          <a:ext cx="499439" cy="499431"/>
        </a:xfrm>
        <a:prstGeom prst="ellipse">
          <a:avLst/>
        </a:prstGeom>
        <a:solidFill>
          <a:schemeClr val="accent1">
            <a:shade val="80000"/>
            <a:hueOff val="-177807"/>
            <a:satOff val="149"/>
            <a:lumOff val="20704"/>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FFB11C1C-937D-4431-BA42-E28165DE380F}">
      <dsp:nvSpPr>
        <dsp:cNvPr id="0" name=""/>
        <dsp:cNvSpPr/>
      </dsp:nvSpPr>
      <dsp:spPr>
        <a:xfrm>
          <a:off x="-88689" y="4723672"/>
          <a:ext cx="361634" cy="361982"/>
        </a:xfrm>
        <a:prstGeom prst="ellipse">
          <a:avLst/>
        </a:prstGeom>
        <a:solidFill>
          <a:schemeClr val="accent1">
            <a:shade val="80000"/>
            <a:hueOff val="-195587"/>
            <a:satOff val="164"/>
            <a:lumOff val="22775"/>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 modelId="{8F9B7DB4-624C-4A3D-8749-44016C044325}">
      <dsp:nvSpPr>
        <dsp:cNvPr id="0" name=""/>
        <dsp:cNvSpPr/>
      </dsp:nvSpPr>
      <dsp:spPr>
        <a:xfrm>
          <a:off x="3517633" y="4208503"/>
          <a:ext cx="361634" cy="361982"/>
        </a:xfrm>
        <a:prstGeom prst="ellipse">
          <a:avLst/>
        </a:prstGeom>
        <a:solidFill>
          <a:schemeClr val="accent1">
            <a:shade val="80000"/>
            <a:hueOff val="-213368"/>
            <a:satOff val="179"/>
            <a:lumOff val="24845"/>
            <a:alphaOff val="0"/>
          </a:schemeClr>
        </a:solidFill>
        <a:ln w="47625" cap="flat" cmpd="dbl"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4A3036-653E-483A-9A72-2F398DDE7DA3}">
      <dsp:nvSpPr>
        <dsp:cNvPr id="0" name=""/>
        <dsp:cNvSpPr/>
      </dsp:nvSpPr>
      <dsp:spPr>
        <a:xfrm>
          <a:off x="2407194" y="1449274"/>
          <a:ext cx="3610473" cy="3610473"/>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ru-RU" sz="1800" i="1" kern="1200" dirty="0" smtClean="0"/>
            <a:t>Бағалы </a:t>
          </a:r>
          <a:r>
            <a:rPr lang="ru-RU" sz="1800" i="1" kern="1200" dirty="0" err="1" smtClean="0"/>
            <a:t>қағаздар</a:t>
          </a:r>
          <a:r>
            <a:rPr lang="ru-RU" sz="1800" i="1" kern="1200" dirty="0" smtClean="0"/>
            <a:t> </a:t>
          </a:r>
          <a:r>
            <a:rPr lang="ru-RU" sz="1800" i="1" kern="1200" dirty="0" err="1" smtClean="0"/>
            <a:t>нарығының</a:t>
          </a:r>
          <a:r>
            <a:rPr lang="ru-RU" sz="1800" i="1" kern="1200" dirty="0" smtClean="0"/>
            <a:t> </a:t>
          </a:r>
          <a:r>
            <a:rPr lang="ru-RU" sz="1800" i="1" kern="1200" dirty="0" err="1" smtClean="0"/>
            <a:t>тұрақты</a:t>
          </a:r>
          <a:r>
            <a:rPr lang="ru-RU" sz="1800" i="1" kern="1200" dirty="0" smtClean="0"/>
            <a:t> </a:t>
          </a:r>
          <a:r>
            <a:rPr lang="ru-RU" sz="1800" i="1" kern="1200" dirty="0" err="1" smtClean="0"/>
            <a:t>дамуын</a:t>
          </a:r>
          <a:r>
            <a:rPr lang="ru-RU" sz="1800" i="1" kern="1200" dirty="0" smtClean="0"/>
            <a:t> </a:t>
          </a:r>
          <a:r>
            <a:rPr lang="ru-RU" sz="1800" i="1" kern="1200" dirty="0" err="1" smtClean="0"/>
            <a:t>қамтамасыз</a:t>
          </a:r>
          <a:r>
            <a:rPr lang="ru-RU" sz="1800" i="1" kern="1200" dirty="0" smtClean="0"/>
            <a:t> </a:t>
          </a:r>
          <a:r>
            <a:rPr lang="ru-RU" sz="1800" i="1" kern="1200" dirty="0" err="1" smtClean="0"/>
            <a:t>ету</a:t>
          </a:r>
          <a:r>
            <a:rPr lang="ru-RU" sz="1800" i="1" kern="1200" dirty="0" smtClean="0"/>
            <a:t> </a:t>
          </a:r>
          <a:r>
            <a:rPr lang="ru-RU" sz="1800" i="1" kern="1200" dirty="0" err="1" smtClean="0"/>
            <a:t>үшін</a:t>
          </a:r>
          <a:r>
            <a:rPr lang="ru-RU" sz="1800" i="1" kern="1200" dirty="0" smtClean="0"/>
            <a:t>:</a:t>
          </a:r>
          <a:endParaRPr lang="ru-RU" sz="1800" i="1" kern="1200" dirty="0"/>
        </a:p>
      </dsp:txBody>
      <dsp:txXfrm>
        <a:off x="2935936" y="1978016"/>
        <a:ext cx="2552989" cy="2552989"/>
      </dsp:txXfrm>
    </dsp:sp>
    <dsp:sp modelId="{A63F9FEE-7DDA-4AF5-A6FC-5B62FF564E8D}">
      <dsp:nvSpPr>
        <dsp:cNvPr id="0" name=""/>
        <dsp:cNvSpPr/>
      </dsp:nvSpPr>
      <dsp:spPr>
        <a:xfrm>
          <a:off x="3309812" y="644"/>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dirty="0" smtClean="0"/>
            <a:t>1)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нарығының</a:t>
          </a:r>
          <a:r>
            <a:rPr lang="ru-RU" sz="1000" i="1" kern="1200" dirty="0" smtClean="0"/>
            <a:t> </a:t>
          </a:r>
          <a:r>
            <a:rPr lang="ru-RU" sz="1000" i="1" kern="1200" dirty="0" err="1" smtClean="0"/>
            <a:t>жіктелуін</a:t>
          </a:r>
          <a:r>
            <a:rPr lang="ru-RU" sz="1000" i="1" kern="1200" dirty="0" smtClean="0"/>
            <a:t> </a:t>
          </a:r>
          <a:r>
            <a:rPr lang="ru-RU" sz="1000" i="1" kern="1200" dirty="0" err="1" smtClean="0"/>
            <a:t>ұлғайту</a:t>
          </a:r>
          <a:r>
            <a:rPr lang="ru-RU" sz="1000" i="1" kern="1200" dirty="0" smtClean="0"/>
            <a:t>;</a:t>
          </a:r>
          <a:endParaRPr lang="ru-RU" sz="1000" i="1" kern="1200" dirty="0"/>
        </a:p>
      </dsp:txBody>
      <dsp:txXfrm>
        <a:off x="3574183" y="265015"/>
        <a:ext cx="1276494" cy="1276494"/>
      </dsp:txXfrm>
    </dsp:sp>
    <dsp:sp modelId="{B6158BB9-D35F-4062-B9F5-1D2F0DF78D6D}">
      <dsp:nvSpPr>
        <dsp:cNvPr id="0" name=""/>
        <dsp:cNvSpPr/>
      </dsp:nvSpPr>
      <dsp:spPr>
        <a:xfrm>
          <a:off x="5346053" y="1176268"/>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smtClean="0"/>
            <a:t>2)  бағалы қағаздар нарығында мемлекеттің атқаратын ролін көбейту;</a:t>
          </a:r>
          <a:endParaRPr lang="ru-RU" sz="1000" i="1" kern="1200"/>
        </a:p>
      </dsp:txBody>
      <dsp:txXfrm>
        <a:off x="5610424" y="1440639"/>
        <a:ext cx="1276494" cy="1276494"/>
      </dsp:txXfrm>
    </dsp:sp>
    <dsp:sp modelId="{103A3AA2-AC91-429C-8F84-63FC61946D7A}">
      <dsp:nvSpPr>
        <dsp:cNvPr id="0" name=""/>
        <dsp:cNvSpPr/>
      </dsp:nvSpPr>
      <dsp:spPr>
        <a:xfrm>
          <a:off x="5346053" y="3527517"/>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smtClean="0"/>
            <a:t>3)  барлық техникалық функцияларды атқаруда бағалы қағаз нарығында трансфер-агенттік желілерді жетілдіру;</a:t>
          </a:r>
          <a:endParaRPr lang="ru-RU" sz="1000" i="1" kern="1200"/>
        </a:p>
      </dsp:txBody>
      <dsp:txXfrm>
        <a:off x="5610424" y="3791888"/>
        <a:ext cx="1276494" cy="1276494"/>
      </dsp:txXfrm>
    </dsp:sp>
    <dsp:sp modelId="{17DB3619-4941-4260-8B19-DA6CB85CCDF1}">
      <dsp:nvSpPr>
        <dsp:cNvPr id="0" name=""/>
        <dsp:cNvSpPr/>
      </dsp:nvSpPr>
      <dsp:spPr>
        <a:xfrm>
          <a:off x="3309812" y="4703141"/>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smtClean="0"/>
            <a:t>4)  инвестициялық қорды жетілдіру;</a:t>
          </a:r>
          <a:endParaRPr lang="ru-RU" sz="1000" i="1" kern="1200"/>
        </a:p>
      </dsp:txBody>
      <dsp:txXfrm>
        <a:off x="3574183" y="4967512"/>
        <a:ext cx="1276494" cy="1276494"/>
      </dsp:txXfrm>
    </dsp:sp>
    <dsp:sp modelId="{71B5C1C8-8AE7-4D9D-91DA-7B7C59A2D464}">
      <dsp:nvSpPr>
        <dsp:cNvPr id="0" name=""/>
        <dsp:cNvSpPr/>
      </dsp:nvSpPr>
      <dsp:spPr>
        <a:xfrm>
          <a:off x="1273571" y="3527517"/>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dirty="0" smtClean="0"/>
            <a:t>5)  «</a:t>
          </a:r>
          <a:r>
            <a:rPr lang="ru-RU" sz="1000" i="1" kern="1200" dirty="0" err="1" smtClean="0"/>
            <a:t>Қазақстан</a:t>
          </a:r>
          <a:r>
            <a:rPr lang="ru-RU" sz="1000" i="1" kern="1200" dirty="0" smtClean="0"/>
            <a:t> </a:t>
          </a:r>
          <a:r>
            <a:rPr lang="ru-RU" sz="1000" i="1" kern="1200" dirty="0" err="1" smtClean="0"/>
            <a:t>Республикасының</a:t>
          </a:r>
          <a:r>
            <a:rPr lang="ru-RU" sz="1000" i="1" kern="1200" dirty="0" smtClean="0"/>
            <a:t> </a:t>
          </a:r>
          <a:r>
            <a:rPr lang="ru-RU" sz="1000" i="1" kern="1200" dirty="0" err="1" smtClean="0"/>
            <a:t>бағалы</a:t>
          </a:r>
          <a:r>
            <a:rPr lang="ru-RU" sz="1000" i="1" kern="1200" dirty="0" smtClean="0"/>
            <a:t> </a:t>
          </a:r>
          <a:r>
            <a:rPr lang="ru-RU" sz="1000" i="1" kern="1200" dirty="0" err="1" smtClean="0"/>
            <a:t>қағаздар</a:t>
          </a:r>
          <a:r>
            <a:rPr lang="ru-RU" sz="1000" i="1" kern="1200" dirty="0" smtClean="0"/>
            <a:t> </a:t>
          </a:r>
          <a:r>
            <a:rPr lang="ru-RU" sz="1000" i="1" kern="1200" dirty="0" err="1" smtClean="0"/>
            <a:t>нарығындағы</a:t>
          </a:r>
          <a:r>
            <a:rPr lang="ru-RU" sz="1000" i="1" kern="1200" dirty="0" smtClean="0"/>
            <a:t> </a:t>
          </a:r>
          <a:r>
            <a:rPr lang="ru-RU" sz="1000" i="1" kern="1200" dirty="0" err="1" smtClean="0"/>
            <a:t>инсайдерлік</a:t>
          </a:r>
          <a:r>
            <a:rPr lang="ru-RU" sz="1000" i="1" kern="1200" dirty="0" smtClean="0"/>
            <a:t> </a:t>
          </a:r>
          <a:r>
            <a:rPr lang="ru-RU" sz="1000" i="1" kern="1200" dirty="0" err="1" smtClean="0"/>
            <a:t>келісімшарт</a:t>
          </a:r>
          <a:r>
            <a:rPr lang="ru-RU" sz="1000" i="1" kern="1200" dirty="0" smtClean="0"/>
            <a:t> » </a:t>
          </a:r>
          <a:r>
            <a:rPr lang="ru-RU" sz="1000" i="1" kern="1200" dirty="0" err="1" smtClean="0"/>
            <a:t>туралы</a:t>
          </a:r>
          <a:r>
            <a:rPr lang="ru-RU" sz="1000" i="1" kern="1200" dirty="0" smtClean="0"/>
            <a:t> </a:t>
          </a:r>
          <a:r>
            <a:rPr lang="ru-RU" sz="1000" i="1" kern="1200" dirty="0" err="1" smtClean="0"/>
            <a:t>заң</a:t>
          </a:r>
          <a:r>
            <a:rPr lang="ru-RU" sz="1000" i="1" kern="1200" dirty="0" smtClean="0"/>
            <a:t> </a:t>
          </a:r>
          <a:r>
            <a:rPr lang="ru-RU" sz="1000" i="1" kern="1200" dirty="0" err="1" smtClean="0"/>
            <a:t>жобасын</a:t>
          </a:r>
          <a:r>
            <a:rPr lang="ru-RU" sz="1000" i="1" kern="1200" dirty="0" smtClean="0"/>
            <a:t> </a:t>
          </a:r>
          <a:r>
            <a:rPr lang="ru-RU" sz="1000" i="1" kern="1200" dirty="0" err="1" smtClean="0"/>
            <a:t>қайта</a:t>
          </a:r>
          <a:r>
            <a:rPr lang="ru-RU" sz="1000" i="1" kern="1200" dirty="0" smtClean="0"/>
            <a:t> </a:t>
          </a:r>
          <a:r>
            <a:rPr lang="ru-RU" sz="1000" i="1" kern="1200" dirty="0" err="1" smtClean="0"/>
            <a:t>өңдеу</a:t>
          </a:r>
          <a:r>
            <a:rPr lang="ru-RU" sz="1000" i="1" kern="1200" dirty="0" smtClean="0"/>
            <a:t>;</a:t>
          </a:r>
          <a:endParaRPr lang="ru-RU" sz="1000" i="1" kern="1200" dirty="0"/>
        </a:p>
      </dsp:txBody>
      <dsp:txXfrm>
        <a:off x="1537942" y="3791888"/>
        <a:ext cx="1276494" cy="1276494"/>
      </dsp:txXfrm>
    </dsp:sp>
    <dsp:sp modelId="{9B74EA5E-29EB-438C-ACEF-C960492A0D02}">
      <dsp:nvSpPr>
        <dsp:cNvPr id="0" name=""/>
        <dsp:cNvSpPr/>
      </dsp:nvSpPr>
      <dsp:spPr>
        <a:xfrm>
          <a:off x="1273571" y="1176268"/>
          <a:ext cx="1805236" cy="1805236"/>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rtl="0">
            <a:lnSpc>
              <a:spcPct val="90000"/>
            </a:lnSpc>
            <a:spcBef>
              <a:spcPct val="0"/>
            </a:spcBef>
            <a:spcAft>
              <a:spcPct val="35000"/>
            </a:spcAft>
          </a:pPr>
          <a:r>
            <a:rPr lang="ru-RU" sz="1000" i="1" kern="1200" dirty="0" smtClean="0"/>
            <a:t>6) </a:t>
          </a:r>
          <a:r>
            <a:rPr lang="ru-RU" sz="1000" i="1" kern="1200" dirty="0" err="1" smtClean="0"/>
            <a:t>бағалы</a:t>
          </a:r>
          <a:r>
            <a:rPr lang="ru-RU" sz="1000" i="1" kern="1200" dirty="0" smtClean="0"/>
            <a:t> </a:t>
          </a:r>
          <a:r>
            <a:rPr lang="ru-RU" sz="1000" i="1" kern="1200" dirty="0" err="1" smtClean="0"/>
            <a:t>қағаздардың</a:t>
          </a:r>
          <a:r>
            <a:rPr lang="ru-RU" sz="1000" i="1" kern="1200" dirty="0" smtClean="0"/>
            <a:t> </a:t>
          </a:r>
          <a:r>
            <a:rPr lang="ru-RU" sz="1000" i="1" kern="1200" dirty="0" err="1" smtClean="0"/>
            <a:t>шығарылуына</a:t>
          </a:r>
          <a:r>
            <a:rPr lang="ru-RU" sz="1000" i="1" kern="1200" dirty="0" smtClean="0"/>
            <a:t> </a:t>
          </a:r>
          <a:r>
            <a:rPr lang="ru-RU" sz="1000" i="1" kern="1200" dirty="0" err="1" smtClean="0"/>
            <a:t>байланысты</a:t>
          </a:r>
          <a:r>
            <a:rPr lang="ru-RU" sz="1000" i="1" kern="1200" dirty="0" smtClean="0"/>
            <a:t> </a:t>
          </a:r>
          <a:r>
            <a:rPr lang="ru-RU" sz="1000" i="1" kern="1200" dirty="0" err="1" smtClean="0"/>
            <a:t>транзакциондық</a:t>
          </a:r>
          <a:r>
            <a:rPr lang="ru-RU" sz="1000" i="1" kern="1200" dirty="0" smtClean="0"/>
            <a:t> </a:t>
          </a:r>
          <a:r>
            <a:rPr lang="ru-RU" sz="1000" i="1" kern="1200" dirty="0" err="1" smtClean="0"/>
            <a:t>шығындарды</a:t>
          </a:r>
          <a:r>
            <a:rPr lang="ru-RU" sz="1000" i="1" kern="1200" dirty="0" smtClean="0"/>
            <a:t> </a:t>
          </a:r>
          <a:r>
            <a:rPr lang="ru-RU" sz="1000" i="1" kern="1200" dirty="0" err="1" smtClean="0"/>
            <a:t>төмендету</a:t>
          </a:r>
          <a:r>
            <a:rPr lang="ru-RU" sz="1000" i="1" kern="1200" dirty="0" smtClean="0"/>
            <a:t>.</a:t>
          </a:r>
          <a:endParaRPr lang="ru-RU" sz="1000" i="1" kern="1200" dirty="0"/>
        </a:p>
      </dsp:txBody>
      <dsp:txXfrm>
        <a:off x="1537942" y="1440639"/>
        <a:ext cx="1276494" cy="127649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F4C1A-03B0-4E54-9DB6-3902542A5494}">
      <dsp:nvSpPr>
        <dsp:cNvPr id="0" name=""/>
        <dsp:cNvSpPr/>
      </dsp:nvSpPr>
      <dsp:spPr>
        <a:xfrm>
          <a:off x="1166542" y="605"/>
          <a:ext cx="5472488" cy="5472488"/>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C99DC222-C325-47B9-B6F0-5CF43AD6276F}">
      <dsp:nvSpPr>
        <dsp:cNvPr id="0" name=""/>
        <dsp:cNvSpPr/>
      </dsp:nvSpPr>
      <dsp:spPr>
        <a:xfrm>
          <a:off x="1425417" y="230450"/>
          <a:ext cx="985047" cy="985047"/>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ADC86D46-8820-4D50-9678-328FCAE5F242}">
      <dsp:nvSpPr>
        <dsp:cNvPr id="0" name=""/>
        <dsp:cNvSpPr/>
      </dsp:nvSpPr>
      <dsp:spPr>
        <a:xfrm>
          <a:off x="1917941" y="230450"/>
          <a:ext cx="5268940" cy="9850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0320" rIns="0" bIns="20320" numCol="1" spcCol="1270" anchor="ctr" anchorCtr="0">
          <a:noAutofit/>
        </a:bodyPr>
        <a:lstStyle/>
        <a:p>
          <a:pPr lvl="0" algn="l" defTabSz="711200" rtl="0">
            <a:lnSpc>
              <a:spcPct val="90000"/>
            </a:lnSpc>
            <a:spcBef>
              <a:spcPct val="0"/>
            </a:spcBef>
            <a:spcAft>
              <a:spcPct val="35000"/>
            </a:spcAft>
          </a:pPr>
          <a:r>
            <a:rPr lang="ru-RU" sz="1600" i="1" kern="1200" dirty="0" smtClean="0"/>
            <a:t>Бағалы </a:t>
          </a:r>
          <a:r>
            <a:rPr lang="ru-RU" sz="1600" i="1" kern="1200" dirty="0" err="1" smtClean="0"/>
            <a:t>қағаздардың</a:t>
          </a:r>
          <a:r>
            <a:rPr lang="ru-RU" sz="1600" i="1" kern="1200" dirty="0" smtClean="0"/>
            <a:t> </a:t>
          </a:r>
          <a:r>
            <a:rPr lang="ru-RU" sz="1600" i="1" kern="1200" dirty="0" err="1" smtClean="0"/>
            <a:t>түрлері</a:t>
          </a:r>
          <a:r>
            <a:rPr lang="ru-RU" sz="1600" i="1" kern="1200" dirty="0" smtClean="0"/>
            <a:t>:</a:t>
          </a:r>
          <a:endParaRPr lang="ru-RU" sz="1600" i="1" kern="1200" dirty="0"/>
        </a:p>
      </dsp:txBody>
      <dsp:txXfrm>
        <a:off x="1917941" y="230450"/>
        <a:ext cx="5268940" cy="985047"/>
      </dsp:txXfrm>
    </dsp:sp>
    <dsp:sp modelId="{28BA8760-1640-4231-AAEC-F4A92774DC21}">
      <dsp:nvSpPr>
        <dsp:cNvPr id="0" name=""/>
        <dsp:cNvSpPr/>
      </dsp:nvSpPr>
      <dsp:spPr>
        <a:xfrm>
          <a:off x="1917941" y="1215498"/>
          <a:ext cx="5268940" cy="396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ru-RU" sz="1300" i="1" kern="1200" smtClean="0"/>
            <a:t>Атаулы бағалы қағазбен куәландырылған құқықтар онда аталған адамға тиесілі болады. </a:t>
          </a:r>
          <a:endParaRPr lang="ru-RU" sz="1300" i="1" kern="1200" dirty="0"/>
        </a:p>
      </dsp:txBody>
      <dsp:txXfrm>
        <a:off x="1917941" y="1215498"/>
        <a:ext cx="5268940" cy="396525"/>
      </dsp:txXfrm>
    </dsp:sp>
    <dsp:sp modelId="{FB1A63D1-9A5F-4CA8-AC01-D1FE6FA608DA}">
      <dsp:nvSpPr>
        <dsp:cNvPr id="0" name=""/>
        <dsp:cNvSpPr/>
      </dsp:nvSpPr>
      <dsp:spPr>
        <a:xfrm>
          <a:off x="1917941" y="1612023"/>
          <a:ext cx="69014" cy="69014"/>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9A25D2F6-943F-485D-BCA0-A1674E4AA079}">
      <dsp:nvSpPr>
        <dsp:cNvPr id="0" name=""/>
        <dsp:cNvSpPr/>
      </dsp:nvSpPr>
      <dsp:spPr>
        <a:xfrm>
          <a:off x="1917941" y="1681038"/>
          <a:ext cx="5268940" cy="396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ru-RU" sz="1300" i="1" kern="1200" dirty="0" err="1" smtClean="0"/>
            <a:t>Ұсынбалы</a:t>
          </a:r>
          <a:r>
            <a:rPr lang="ru-RU" sz="1300" i="1" kern="1200" dirty="0" smtClean="0"/>
            <a:t> </a:t>
          </a:r>
          <a:r>
            <a:rPr lang="ru-RU" sz="1300" i="1" kern="1200" dirty="0" err="1" smtClean="0"/>
            <a:t>бағалы</a:t>
          </a:r>
          <a:r>
            <a:rPr lang="ru-RU" sz="1300" i="1" kern="1200" dirty="0" smtClean="0"/>
            <a:t> </a:t>
          </a:r>
          <a:r>
            <a:rPr lang="ru-RU" sz="1300" i="1" kern="1200" dirty="0" err="1" smtClean="0"/>
            <a:t>қағазбен</a:t>
          </a:r>
          <a:r>
            <a:rPr lang="ru-RU" sz="1300" i="1" kern="1200" dirty="0" smtClean="0"/>
            <a:t> </a:t>
          </a:r>
          <a:r>
            <a:rPr lang="ru-RU" sz="1300" i="1" kern="1200" dirty="0" err="1" smtClean="0"/>
            <a:t>куәландырылған</a:t>
          </a:r>
          <a:r>
            <a:rPr lang="ru-RU" sz="1300" i="1" kern="1200" dirty="0" smtClean="0"/>
            <a:t> </a:t>
          </a:r>
          <a:r>
            <a:rPr lang="ru-RU" sz="1300" i="1" kern="1200" dirty="0" err="1" smtClean="0"/>
            <a:t>құқықтар</a:t>
          </a:r>
          <a:r>
            <a:rPr lang="ru-RU" sz="1300" i="1" kern="1200" dirty="0" smtClean="0"/>
            <a:t> </a:t>
          </a:r>
          <a:r>
            <a:rPr lang="ru-RU" sz="1300" i="1" kern="1200" dirty="0" err="1" smtClean="0"/>
            <a:t>бағалы</a:t>
          </a:r>
          <a:r>
            <a:rPr lang="ru-RU" sz="1300" i="1" kern="1200" dirty="0" smtClean="0"/>
            <a:t> </a:t>
          </a:r>
          <a:r>
            <a:rPr lang="ru-RU" sz="1300" i="1" kern="1200" dirty="0" err="1" smtClean="0"/>
            <a:t>қағазды</a:t>
          </a:r>
          <a:r>
            <a:rPr lang="ru-RU" sz="1300" i="1" kern="1200" dirty="0" smtClean="0"/>
            <a:t> </a:t>
          </a:r>
          <a:r>
            <a:rPr lang="ru-RU" sz="1300" i="1" kern="1200" dirty="0" err="1" smtClean="0"/>
            <a:t>ұсынушыға</a:t>
          </a:r>
          <a:r>
            <a:rPr lang="ru-RU" sz="1300" i="1" kern="1200" dirty="0" smtClean="0"/>
            <a:t>   </a:t>
          </a:r>
          <a:r>
            <a:rPr lang="ru-RU" sz="1300" i="1" kern="1200" dirty="0" err="1" smtClean="0"/>
            <a:t>тиесілі</a:t>
          </a:r>
          <a:r>
            <a:rPr lang="ru-RU" sz="1300" i="1" kern="1200" dirty="0" smtClean="0"/>
            <a:t> </a:t>
          </a:r>
          <a:r>
            <a:rPr lang="ru-RU" sz="1300" i="1" kern="1200" dirty="0" err="1" smtClean="0"/>
            <a:t>болады</a:t>
          </a:r>
          <a:r>
            <a:rPr lang="ru-RU" sz="1300" i="1" kern="1200" dirty="0" smtClean="0"/>
            <a:t>.  </a:t>
          </a:r>
          <a:endParaRPr lang="ru-RU" sz="1300" i="1" kern="1200" dirty="0"/>
        </a:p>
      </dsp:txBody>
      <dsp:txXfrm>
        <a:off x="1917941" y="1681038"/>
        <a:ext cx="5268940" cy="396525"/>
      </dsp:txXfrm>
    </dsp:sp>
    <dsp:sp modelId="{819D4A9B-0C71-4CC7-BFB0-2B8D364E4E5C}">
      <dsp:nvSpPr>
        <dsp:cNvPr id="0" name=""/>
        <dsp:cNvSpPr/>
      </dsp:nvSpPr>
      <dsp:spPr>
        <a:xfrm>
          <a:off x="1917941" y="2077563"/>
          <a:ext cx="69014" cy="69014"/>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2A07BAD8-B898-4A2D-972C-B14A1C8802BE}">
      <dsp:nvSpPr>
        <dsp:cNvPr id="0" name=""/>
        <dsp:cNvSpPr/>
      </dsp:nvSpPr>
      <dsp:spPr>
        <a:xfrm>
          <a:off x="1917941" y="2146578"/>
          <a:ext cx="5268940" cy="3965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ru-RU" sz="1300" i="1" kern="1200" smtClean="0"/>
            <a:t>Орделік  бағалы қағазбен куәландырылған құқықтар онда аталған адамға тиесілі болады.</a:t>
          </a:r>
          <a:endParaRPr lang="ru-RU" sz="1300" i="1" kern="1200" dirty="0"/>
        </a:p>
      </dsp:txBody>
      <dsp:txXfrm>
        <a:off x="1917941" y="2146578"/>
        <a:ext cx="5268940" cy="396525"/>
      </dsp:txXfrm>
    </dsp:sp>
    <dsp:sp modelId="{989072FA-0F79-4BC1-8917-0E64E294FB66}">
      <dsp:nvSpPr>
        <dsp:cNvPr id="0" name=""/>
        <dsp:cNvSpPr/>
      </dsp:nvSpPr>
      <dsp:spPr>
        <a:xfrm>
          <a:off x="1917941" y="2543103"/>
          <a:ext cx="69014" cy="69014"/>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A8D3E2DC-92CE-4CE2-9C69-171BDD9CCBEB}">
      <dsp:nvSpPr>
        <dsp:cNvPr id="0" name=""/>
        <dsp:cNvSpPr/>
      </dsp:nvSpPr>
      <dsp:spPr>
        <a:xfrm>
          <a:off x="1917941" y="2612118"/>
          <a:ext cx="5268940" cy="769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ru-RU" sz="1300" i="1" kern="1200" smtClean="0"/>
            <a:t>Акция – қоғам шығаратын және бағалы қағаздың түрі мен санатына байланысты дивидендтер алуға, қоғамды басқаруға қатысуға және қоғам жойылғаннан кейін оның қалған мүлкінің бір бөлігіне акционерлердің құқықтарын куәландыратын бағалы қағаз. </a:t>
          </a:r>
          <a:endParaRPr lang="ru-RU" sz="1300" i="1" kern="1200" dirty="0"/>
        </a:p>
      </dsp:txBody>
      <dsp:txXfrm>
        <a:off x="1917941" y="2612118"/>
        <a:ext cx="5268940" cy="769019"/>
      </dsp:txXfrm>
    </dsp:sp>
    <dsp:sp modelId="{21400386-48B8-46DC-8FCA-4AD657762A00}">
      <dsp:nvSpPr>
        <dsp:cNvPr id="0" name=""/>
        <dsp:cNvSpPr/>
      </dsp:nvSpPr>
      <dsp:spPr>
        <a:xfrm>
          <a:off x="1917941" y="3381137"/>
          <a:ext cx="69014" cy="69014"/>
        </a:xfrm>
        <a:prstGeom prst="ellipse">
          <a:avLst/>
        </a:prstGeom>
        <a:solidFill>
          <a:schemeClr val="accent1">
            <a:alpha val="50000"/>
            <a:hueOff val="0"/>
            <a:satOff val="0"/>
            <a:lumOff val="0"/>
            <a:alphaOff val="0"/>
          </a:schemeClr>
        </a:solidFill>
        <a:ln>
          <a:noFill/>
        </a:ln>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sp>
    <dsp:sp modelId="{87BAF32A-4810-4E91-AAF3-8A88D53D7A38}">
      <dsp:nvSpPr>
        <dsp:cNvPr id="0" name=""/>
        <dsp:cNvSpPr/>
      </dsp:nvSpPr>
      <dsp:spPr>
        <a:xfrm>
          <a:off x="1917941" y="3450151"/>
          <a:ext cx="5268940" cy="11294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6510" rIns="0" bIns="16510" numCol="1" spcCol="1270" anchor="ctr" anchorCtr="0">
          <a:noAutofit/>
        </a:bodyPr>
        <a:lstStyle/>
        <a:p>
          <a:pPr lvl="0" algn="l" defTabSz="577850" rtl="0">
            <a:lnSpc>
              <a:spcPct val="90000"/>
            </a:lnSpc>
            <a:spcBef>
              <a:spcPct val="0"/>
            </a:spcBef>
            <a:spcAft>
              <a:spcPct val="35000"/>
            </a:spcAft>
          </a:pPr>
          <a:r>
            <a:rPr lang="ru-RU" sz="1300" i="1" kern="1200" smtClean="0"/>
            <a:t>Облигация ұстаушының оны шығарған адамнан онда көзделген мерзімде нақты құнымен облигация немесе басқа мүліктік балама алуға құқығын куәландыратын бағалы қағаз облигация деп аталады. Облигация өзінің ұстаушысына облигацияның нақты құнының онда көрсетілген сыйақыны (мүддені) не өзге де мүліктік құқықты алуына құқық береді. </a:t>
          </a:r>
          <a:endParaRPr lang="ru-RU" sz="1300" i="1" kern="1200" dirty="0"/>
        </a:p>
      </dsp:txBody>
      <dsp:txXfrm>
        <a:off x="1917941" y="3450151"/>
        <a:ext cx="5268940" cy="11294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2F8111-2C4B-43F5-9598-A41D35BB225D}">
      <dsp:nvSpPr>
        <dsp:cNvPr id="0" name=""/>
        <dsp:cNvSpPr/>
      </dsp:nvSpPr>
      <dsp:spPr>
        <a:xfrm>
          <a:off x="2759" y="443722"/>
          <a:ext cx="3583165" cy="3638517"/>
        </a:xfrm>
        <a:prstGeom prst="ellipse">
          <a:avLst/>
        </a:prstGeom>
        <a:gradFill rotWithShape="0">
          <a:gsLst>
            <a:gs pos="0">
              <a:schemeClr val="accent1">
                <a:hueOff val="0"/>
                <a:satOff val="0"/>
                <a:lumOff val="0"/>
                <a:alphaOff val="0"/>
              </a:schemeClr>
            </a:gs>
            <a:gs pos="90000">
              <a:schemeClr val="accent1">
                <a:hueOff val="0"/>
                <a:satOff val="0"/>
                <a:lumOff val="0"/>
                <a:alphaOff val="0"/>
                <a:shade val="100000"/>
              </a:schemeClr>
            </a:gs>
            <a:gs pos="100000">
              <a:schemeClr val="accent1">
                <a:hueOff val="0"/>
                <a:satOff val="0"/>
                <a:lumOff val="0"/>
                <a:alphaOff val="0"/>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hueOff val="0"/>
              <a:satOff val="0"/>
              <a:lumOff val="0"/>
              <a:alphaOff val="0"/>
              <a:shade val="3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1066800" rtl="0">
            <a:lnSpc>
              <a:spcPct val="90000"/>
            </a:lnSpc>
            <a:spcBef>
              <a:spcPct val="0"/>
            </a:spcBef>
            <a:spcAft>
              <a:spcPct val="35000"/>
            </a:spcAft>
          </a:pPr>
          <a:r>
            <a:rPr lang="ru-RU" sz="2400" i="1" kern="1200" dirty="0" err="1" smtClean="0"/>
            <a:t>Қор</a:t>
          </a:r>
          <a:r>
            <a:rPr lang="ru-RU" sz="2400" i="1" kern="1200" dirty="0" smtClean="0"/>
            <a:t> </a:t>
          </a:r>
          <a:r>
            <a:rPr lang="ru-RU" sz="2400" i="1" kern="1200" dirty="0" err="1" smtClean="0"/>
            <a:t>нарығын</a:t>
          </a:r>
          <a:r>
            <a:rPr lang="ru-RU" sz="2400" i="1" kern="1200" dirty="0" smtClean="0"/>
            <a:t> </a:t>
          </a:r>
          <a:r>
            <a:rPr lang="ru-RU" sz="2400" i="1" kern="1200" dirty="0" err="1" smtClean="0"/>
            <a:t>мемлекеттік</a:t>
          </a:r>
          <a:r>
            <a:rPr lang="ru-RU" sz="2400" i="1" kern="1200" dirty="0" smtClean="0"/>
            <a:t> </a:t>
          </a:r>
          <a:r>
            <a:rPr lang="ru-RU" sz="2400" i="1" kern="1200" dirty="0" err="1" smtClean="0"/>
            <a:t>реттеудің</a:t>
          </a:r>
          <a:r>
            <a:rPr lang="ru-RU" sz="2400" i="1" kern="1200" dirty="0" smtClean="0"/>
            <a:t> </a:t>
          </a:r>
          <a:r>
            <a:rPr lang="ru-RU" sz="2400" i="1" kern="1200" dirty="0" err="1" smtClean="0"/>
            <a:t>негізгі</a:t>
          </a:r>
          <a:r>
            <a:rPr lang="ru-RU" sz="2400" i="1" kern="1200" dirty="0" smtClean="0"/>
            <a:t> </a:t>
          </a:r>
          <a:r>
            <a:rPr lang="ru-RU" sz="2400" i="1" kern="1200" dirty="0" err="1" smtClean="0"/>
            <a:t>бағыттары</a:t>
          </a:r>
          <a:r>
            <a:rPr lang="ru-RU" sz="2400" i="1" kern="1200" dirty="0" smtClean="0"/>
            <a:t>:</a:t>
          </a:r>
          <a:endParaRPr lang="ru-RU" sz="2400" i="1" kern="1200" dirty="0"/>
        </a:p>
      </dsp:txBody>
      <dsp:txXfrm>
        <a:off x="527501" y="976570"/>
        <a:ext cx="2533681" cy="2572821"/>
      </dsp:txXfrm>
    </dsp:sp>
    <dsp:sp modelId="{B78F0E3B-41D7-4A57-9A2C-7E15A3C23F63}">
      <dsp:nvSpPr>
        <dsp:cNvPr id="0" name=""/>
        <dsp:cNvSpPr/>
      </dsp:nvSpPr>
      <dsp:spPr>
        <a:xfrm rot="17921396">
          <a:off x="3202552" y="1217686"/>
          <a:ext cx="1910830" cy="0"/>
        </a:xfrm>
        <a:custGeom>
          <a:avLst/>
          <a:gdLst/>
          <a:ahLst/>
          <a:cxnLst/>
          <a:rect l="0" t="0" r="0" b="0"/>
          <a:pathLst>
            <a:path>
              <a:moveTo>
                <a:pt x="0" y="0"/>
              </a:moveTo>
              <a:lnTo>
                <a:pt x="1910830"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36D350-E305-4286-895C-65F0F4ECEF09}">
      <dsp:nvSpPr>
        <dsp:cNvPr id="0" name=""/>
        <dsp:cNvSpPr/>
      </dsp:nvSpPr>
      <dsp:spPr>
        <a:xfrm>
          <a:off x="4616633" y="379566"/>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516E50-559D-45A2-8905-47DE93A3543F}">
      <dsp:nvSpPr>
        <dsp:cNvPr id="0" name=""/>
        <dsp:cNvSpPr/>
      </dsp:nvSpPr>
      <dsp:spPr>
        <a:xfrm>
          <a:off x="5062838" y="2884"/>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smtClean="0"/>
            <a:t>Нарықтағы тәртіпті қолдау, барлық нарық қатынасушыларының жұмыс жасауы үшін қалыпты жағдай туғызу;</a:t>
          </a:r>
          <a:endParaRPr lang="ru-RU" sz="1100" i="1" kern="1200"/>
        </a:p>
      </dsp:txBody>
      <dsp:txXfrm>
        <a:off x="5062838" y="2884"/>
        <a:ext cx="3164002" cy="753365"/>
      </dsp:txXfrm>
    </dsp:sp>
    <dsp:sp modelId="{95857622-63DA-4893-8D84-E2F3EB88C9BA}">
      <dsp:nvSpPr>
        <dsp:cNvPr id="0" name=""/>
        <dsp:cNvSpPr/>
      </dsp:nvSpPr>
      <dsp:spPr>
        <a:xfrm rot="18742063">
          <a:off x="3477340" y="1635804"/>
          <a:ext cx="1361255" cy="0"/>
        </a:xfrm>
        <a:custGeom>
          <a:avLst/>
          <a:gdLst/>
          <a:ahLst/>
          <a:cxnLst/>
          <a:rect l="0" t="0" r="0" b="0"/>
          <a:pathLst>
            <a:path>
              <a:moveTo>
                <a:pt x="0" y="0"/>
              </a:moveTo>
              <a:lnTo>
                <a:pt x="1361255"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2E9831-5BE6-4955-AC2B-C9002FF4BF16}">
      <dsp:nvSpPr>
        <dsp:cNvPr id="0" name=""/>
        <dsp:cNvSpPr/>
      </dsp:nvSpPr>
      <dsp:spPr>
        <a:xfrm>
          <a:off x="4616633" y="1132932"/>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4110873-C57F-427F-BA73-9B69DFBD7B77}">
      <dsp:nvSpPr>
        <dsp:cNvPr id="0" name=""/>
        <dsp:cNvSpPr/>
      </dsp:nvSpPr>
      <dsp:spPr>
        <a:xfrm>
          <a:off x="5062838" y="756249"/>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dirty="0" smtClean="0"/>
            <a:t>Нарық </a:t>
          </a:r>
          <a:r>
            <a:rPr lang="ru-RU" sz="1100" i="1" kern="1200" dirty="0" err="1" smtClean="0"/>
            <a:t>қатынасушыларын</a:t>
          </a:r>
          <a:r>
            <a:rPr lang="ru-RU" sz="1100" i="1" kern="1200" dirty="0" smtClean="0"/>
            <a:t> </a:t>
          </a:r>
          <a:r>
            <a:rPr lang="ru-RU" sz="1100" i="1" kern="1200" dirty="0" err="1" smtClean="0"/>
            <a:t>жекелеген</a:t>
          </a:r>
          <a:r>
            <a:rPr lang="ru-RU" sz="1100" i="1" kern="1200" dirty="0" smtClean="0"/>
            <a:t> </a:t>
          </a:r>
          <a:r>
            <a:rPr lang="ru-RU" sz="1100" i="1" kern="1200" dirty="0" err="1" smtClean="0"/>
            <a:t>ұйымның</a:t>
          </a:r>
          <a:r>
            <a:rPr lang="ru-RU" sz="1100" i="1" kern="1200" dirty="0" smtClean="0"/>
            <a:t> </a:t>
          </a:r>
          <a:r>
            <a:rPr lang="ru-RU" sz="1100" i="1" kern="1200" dirty="0" err="1" smtClean="0"/>
            <a:t>тұлғаларынан</a:t>
          </a:r>
          <a:r>
            <a:rPr lang="ru-RU" sz="1100" i="1" kern="1200" dirty="0" smtClean="0"/>
            <a:t>, </a:t>
          </a:r>
          <a:r>
            <a:rPr lang="ru-RU" sz="1100" i="1" kern="1200" dirty="0" err="1" smtClean="0"/>
            <a:t>қылмыстық</a:t>
          </a:r>
          <a:r>
            <a:rPr lang="ru-RU" sz="1100" i="1" kern="1200" dirty="0" smtClean="0"/>
            <a:t> </a:t>
          </a:r>
          <a:r>
            <a:rPr lang="ru-RU" sz="1100" i="1" kern="1200" dirty="0" err="1" smtClean="0"/>
            <a:t>ұйымдардың</a:t>
          </a:r>
          <a:r>
            <a:rPr lang="ru-RU" sz="1100" i="1" kern="1200" dirty="0" smtClean="0"/>
            <a:t> </a:t>
          </a:r>
          <a:r>
            <a:rPr lang="ru-RU" sz="1100" i="1" kern="1200" dirty="0" err="1" smtClean="0"/>
            <a:t>адал</a:t>
          </a:r>
          <a:r>
            <a:rPr lang="ru-RU" sz="1100" i="1" kern="1200" dirty="0" smtClean="0"/>
            <a:t> </a:t>
          </a:r>
          <a:r>
            <a:rPr lang="ru-RU" sz="1100" i="1" kern="1200" dirty="0" err="1" smtClean="0"/>
            <a:t>еместігін</a:t>
          </a:r>
          <a:r>
            <a:rPr lang="ru-RU" sz="1100" i="1" kern="1200" dirty="0" smtClean="0"/>
            <a:t> </a:t>
          </a:r>
          <a:r>
            <a:rPr lang="ru-RU" sz="1100" i="1" kern="1200" dirty="0" err="1" smtClean="0"/>
            <a:t>алаяқтығынан</a:t>
          </a:r>
          <a:r>
            <a:rPr lang="ru-RU" sz="1100" i="1" kern="1200" dirty="0" smtClean="0"/>
            <a:t> </a:t>
          </a:r>
          <a:r>
            <a:rPr lang="ru-RU" sz="1100" i="1" kern="1200" dirty="0" err="1" smtClean="0"/>
            <a:t>қорғау</a:t>
          </a:r>
          <a:r>
            <a:rPr lang="ru-RU" sz="1100" i="1" kern="1200" dirty="0" smtClean="0"/>
            <a:t>;</a:t>
          </a:r>
          <a:endParaRPr lang="ru-RU" sz="1100" i="1" kern="1200" dirty="0"/>
        </a:p>
      </dsp:txBody>
      <dsp:txXfrm>
        <a:off x="5062838" y="756249"/>
        <a:ext cx="3164002" cy="753365"/>
      </dsp:txXfrm>
    </dsp:sp>
    <dsp:sp modelId="{28C8557B-3F42-4D9A-B09E-E154B9BAA9CD}">
      <dsp:nvSpPr>
        <dsp:cNvPr id="0" name=""/>
        <dsp:cNvSpPr/>
      </dsp:nvSpPr>
      <dsp:spPr>
        <a:xfrm rot="20395480">
          <a:off x="3669631" y="2053922"/>
          <a:ext cx="976671" cy="0"/>
        </a:xfrm>
        <a:custGeom>
          <a:avLst/>
          <a:gdLst/>
          <a:ahLst/>
          <a:cxnLst/>
          <a:rect l="0" t="0" r="0" b="0"/>
          <a:pathLst>
            <a:path>
              <a:moveTo>
                <a:pt x="0" y="0"/>
              </a:moveTo>
              <a:lnTo>
                <a:pt x="976671"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8C43EC-B41F-43B8-A72D-FD4E19897E8F}">
      <dsp:nvSpPr>
        <dsp:cNvPr id="0" name=""/>
        <dsp:cNvSpPr/>
      </dsp:nvSpPr>
      <dsp:spPr>
        <a:xfrm>
          <a:off x="4616633" y="1886298"/>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A1B1B09-3A5A-4B36-BA6C-CD2712EA085D}">
      <dsp:nvSpPr>
        <dsp:cNvPr id="0" name=""/>
        <dsp:cNvSpPr/>
      </dsp:nvSpPr>
      <dsp:spPr>
        <a:xfrm>
          <a:off x="5062838" y="1509615"/>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smtClean="0"/>
            <a:t>Бағалы қағазға сұраныс пен ұсыныс негізінде баға құрылу процесінің еркіндігі мен алшақтығын қамтамасыз ету;</a:t>
          </a:r>
          <a:endParaRPr lang="ru-RU" sz="1100" i="1" kern="1200"/>
        </a:p>
      </dsp:txBody>
      <dsp:txXfrm>
        <a:off x="5062838" y="1509615"/>
        <a:ext cx="3164002" cy="753365"/>
      </dsp:txXfrm>
    </dsp:sp>
    <dsp:sp modelId="{304661DF-1677-4075-83D9-94E6D3B1E231}">
      <dsp:nvSpPr>
        <dsp:cNvPr id="0" name=""/>
        <dsp:cNvSpPr/>
      </dsp:nvSpPr>
      <dsp:spPr>
        <a:xfrm rot="1204520">
          <a:off x="3669631" y="2472039"/>
          <a:ext cx="976671" cy="0"/>
        </a:xfrm>
        <a:custGeom>
          <a:avLst/>
          <a:gdLst/>
          <a:ahLst/>
          <a:cxnLst/>
          <a:rect l="0" t="0" r="0" b="0"/>
          <a:pathLst>
            <a:path>
              <a:moveTo>
                <a:pt x="0" y="0"/>
              </a:moveTo>
              <a:lnTo>
                <a:pt x="976671"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285BDC-DE52-4B4D-8B2A-663A66671A3A}">
      <dsp:nvSpPr>
        <dsp:cNvPr id="0" name=""/>
        <dsp:cNvSpPr/>
      </dsp:nvSpPr>
      <dsp:spPr>
        <a:xfrm>
          <a:off x="4616633" y="2639663"/>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6D996A-F0A7-4A8F-BF3C-7863B143FE86}">
      <dsp:nvSpPr>
        <dsp:cNvPr id="0" name=""/>
        <dsp:cNvSpPr/>
      </dsp:nvSpPr>
      <dsp:spPr>
        <a:xfrm>
          <a:off x="5062838" y="2262980"/>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smtClean="0"/>
            <a:t>Барлық уақытта кәсіпкерлік қызметке ынталандыру бар болып табылатын және де әрбір тәуекелге пара пар сыйақысы бар тиімді нарық құру;</a:t>
          </a:r>
          <a:endParaRPr lang="ru-RU" sz="1100" i="1" kern="1200"/>
        </a:p>
      </dsp:txBody>
      <dsp:txXfrm>
        <a:off x="5062838" y="2262980"/>
        <a:ext cx="3164002" cy="753365"/>
      </dsp:txXfrm>
    </dsp:sp>
    <dsp:sp modelId="{2A719A4A-3980-4805-9775-2216989B5016}">
      <dsp:nvSpPr>
        <dsp:cNvPr id="0" name=""/>
        <dsp:cNvSpPr/>
      </dsp:nvSpPr>
      <dsp:spPr>
        <a:xfrm rot="2857937">
          <a:off x="3477340" y="2890157"/>
          <a:ext cx="1361255" cy="0"/>
        </a:xfrm>
        <a:custGeom>
          <a:avLst/>
          <a:gdLst/>
          <a:ahLst/>
          <a:cxnLst/>
          <a:rect l="0" t="0" r="0" b="0"/>
          <a:pathLst>
            <a:path>
              <a:moveTo>
                <a:pt x="0" y="0"/>
              </a:moveTo>
              <a:lnTo>
                <a:pt x="1361255"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131D36-55F9-4FFF-97B2-B69A68602994}">
      <dsp:nvSpPr>
        <dsp:cNvPr id="0" name=""/>
        <dsp:cNvSpPr/>
      </dsp:nvSpPr>
      <dsp:spPr>
        <a:xfrm>
          <a:off x="4616633" y="3393029"/>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E18080-38E0-4F41-8763-03C265167DA3}">
      <dsp:nvSpPr>
        <dsp:cNvPr id="0" name=""/>
        <dsp:cNvSpPr/>
      </dsp:nvSpPr>
      <dsp:spPr>
        <a:xfrm>
          <a:off x="5062838" y="3016346"/>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smtClean="0"/>
            <a:t>Белгілі бір жағдайларда жаңа нарық құру;</a:t>
          </a:r>
          <a:endParaRPr lang="ru-RU" sz="1100" i="1" kern="1200"/>
        </a:p>
      </dsp:txBody>
      <dsp:txXfrm>
        <a:off x="5062838" y="3016346"/>
        <a:ext cx="3164002" cy="753365"/>
      </dsp:txXfrm>
    </dsp:sp>
    <dsp:sp modelId="{D8F5B563-BB81-40DF-B86F-F619FF62F7FA}">
      <dsp:nvSpPr>
        <dsp:cNvPr id="0" name=""/>
        <dsp:cNvSpPr/>
      </dsp:nvSpPr>
      <dsp:spPr>
        <a:xfrm rot="3678604">
          <a:off x="3202552" y="3308275"/>
          <a:ext cx="1910830" cy="0"/>
        </a:xfrm>
        <a:custGeom>
          <a:avLst/>
          <a:gdLst/>
          <a:ahLst/>
          <a:cxnLst/>
          <a:rect l="0" t="0" r="0" b="0"/>
          <a:pathLst>
            <a:path>
              <a:moveTo>
                <a:pt x="0" y="0"/>
              </a:moveTo>
              <a:lnTo>
                <a:pt x="1910830" y="0"/>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1C1F8D-F8DD-4251-AC9D-0B515EC12D92}">
      <dsp:nvSpPr>
        <dsp:cNvPr id="0" name=""/>
        <dsp:cNvSpPr/>
      </dsp:nvSpPr>
      <dsp:spPr>
        <a:xfrm>
          <a:off x="4616633" y="4146395"/>
          <a:ext cx="446205" cy="0"/>
        </a:xfrm>
        <a:prstGeom prst="line">
          <a:avLst/>
        </a:pr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9CB662-6FD4-49F4-AF95-8BD640C96C2F}">
      <dsp:nvSpPr>
        <dsp:cNvPr id="0" name=""/>
        <dsp:cNvSpPr/>
      </dsp:nvSpPr>
      <dsp:spPr>
        <a:xfrm>
          <a:off x="5062838" y="3769712"/>
          <a:ext cx="3164002" cy="75336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lvl="0" algn="ctr" defTabSz="488950" rtl="0">
            <a:lnSpc>
              <a:spcPct val="90000"/>
            </a:lnSpc>
            <a:spcBef>
              <a:spcPct val="0"/>
            </a:spcBef>
            <a:spcAft>
              <a:spcPct val="35000"/>
            </a:spcAft>
          </a:pPr>
          <a:r>
            <a:rPr lang="ru-RU" sz="1100" i="1" kern="1200" dirty="0" err="1" smtClean="0"/>
            <a:t>Қандай</a:t>
          </a:r>
          <a:r>
            <a:rPr lang="ru-RU" sz="1100" i="1" kern="1200" dirty="0" smtClean="0"/>
            <a:t> да </a:t>
          </a:r>
          <a:r>
            <a:rPr lang="ru-RU" sz="1100" i="1" kern="1200" dirty="0" err="1" smtClean="0"/>
            <a:t>бір</a:t>
          </a:r>
          <a:r>
            <a:rPr lang="ru-RU" sz="1100" i="1" kern="1200" dirty="0" smtClean="0"/>
            <a:t> </a:t>
          </a:r>
          <a:r>
            <a:rPr lang="ru-RU" sz="1100" i="1" kern="1200" dirty="0" err="1" smtClean="0"/>
            <a:t>қоғамның</a:t>
          </a:r>
          <a:r>
            <a:rPr lang="ru-RU" sz="1100" i="1" kern="1200" dirty="0" smtClean="0"/>
            <a:t> </a:t>
          </a:r>
          <a:r>
            <a:rPr lang="ru-RU" sz="1100" i="1" kern="1200" dirty="0" err="1" smtClean="0"/>
            <a:t>мақсатқа</a:t>
          </a:r>
          <a:r>
            <a:rPr lang="ru-RU" sz="1100" i="1" kern="1200" dirty="0" smtClean="0"/>
            <a:t> </a:t>
          </a:r>
          <a:r>
            <a:rPr lang="ru-RU" sz="1100" i="1" kern="1200" dirty="0" err="1" smtClean="0"/>
            <a:t>жету</a:t>
          </a:r>
          <a:r>
            <a:rPr lang="ru-RU" sz="1100" i="1" kern="1200" dirty="0" smtClean="0"/>
            <a:t> </a:t>
          </a:r>
          <a:r>
            <a:rPr lang="ru-RU" sz="1100" i="1" kern="1200" dirty="0" err="1" smtClean="0"/>
            <a:t>мақсатымен</a:t>
          </a:r>
          <a:r>
            <a:rPr lang="ru-RU" sz="1100" i="1" kern="1200" dirty="0" smtClean="0"/>
            <a:t> </a:t>
          </a:r>
          <a:r>
            <a:rPr lang="ru-RU" sz="1100" i="1" kern="1200" dirty="0" err="1" smtClean="0"/>
            <a:t>нарыққа</a:t>
          </a:r>
          <a:r>
            <a:rPr lang="ru-RU" sz="1100" i="1" kern="1200" dirty="0" smtClean="0"/>
            <a:t> </a:t>
          </a:r>
          <a:r>
            <a:rPr lang="ru-RU" sz="1100" i="1" kern="1200" dirty="0" err="1" smtClean="0"/>
            <a:t>әсер</a:t>
          </a:r>
          <a:r>
            <a:rPr lang="ru-RU" sz="1100" i="1" kern="1200" dirty="0" smtClean="0"/>
            <a:t> </a:t>
          </a:r>
          <a:r>
            <a:rPr lang="ru-RU" sz="1100" i="1" kern="1200" dirty="0" err="1" smtClean="0"/>
            <a:t>ету</a:t>
          </a:r>
          <a:r>
            <a:rPr lang="ru-RU" sz="1100" i="1" kern="1200" dirty="0" smtClean="0"/>
            <a:t>.</a:t>
          </a:r>
          <a:endParaRPr lang="ru-RU" sz="1100" i="1" kern="1200" dirty="0"/>
        </a:p>
      </dsp:txBody>
      <dsp:txXfrm>
        <a:off x="5062838" y="3769712"/>
        <a:ext cx="3164002" cy="75336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D6647FE0-728C-4BE4-83BE-1F9B99223ED8}" type="datetimeFigureOut">
              <a:rPr lang="ru-RU" smtClean="0"/>
              <a:t>02.12.2011</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2342B4CB-571D-4F25-938C-4F7301F98DC3}" type="slidenum">
              <a:rPr lang="ru-RU" smtClean="0"/>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6647FE0-728C-4BE4-83BE-1F9B99223ED8}" type="datetimeFigureOut">
              <a:rPr lang="ru-RU" smtClean="0"/>
              <a:t>02.12.2011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342B4CB-571D-4F25-938C-4F7301F98DC3}"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6647FE0-728C-4BE4-83BE-1F9B99223ED8}" type="datetimeFigureOut">
              <a:rPr lang="ru-RU" smtClean="0"/>
              <a:t>02.12.2011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2342B4CB-571D-4F25-938C-4F7301F98DC3}"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6647FE0-728C-4BE4-83BE-1F9B99223ED8}" type="datetimeFigureOut">
              <a:rPr lang="ru-RU" smtClean="0"/>
              <a:t>02.12.2011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342B4CB-571D-4F25-938C-4F7301F98DC3}"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D6647FE0-728C-4BE4-83BE-1F9B99223ED8}" type="datetimeFigureOut">
              <a:rPr lang="ru-RU" smtClean="0"/>
              <a:t>02.12.2011</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2342B4CB-571D-4F25-938C-4F7301F98DC3}" type="slidenum">
              <a:rPr lang="ru-RU" smtClean="0"/>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6647FE0-728C-4BE4-83BE-1F9B99223ED8}" type="datetimeFigureOut">
              <a:rPr lang="ru-RU" smtClean="0"/>
              <a:t>02.12.2011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342B4CB-571D-4F25-938C-4F7301F98DC3}"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6647FE0-728C-4BE4-83BE-1F9B99223ED8}" type="datetimeFigureOut">
              <a:rPr lang="ru-RU" smtClean="0"/>
              <a:t>02.12.2011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342B4CB-571D-4F25-938C-4F7301F98DC3}"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6647FE0-728C-4BE4-83BE-1F9B99223ED8}" type="datetimeFigureOut">
              <a:rPr lang="ru-RU" smtClean="0"/>
              <a:t>02.12.2011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342B4CB-571D-4F25-938C-4F7301F98DC3}" type="slidenum">
              <a:rPr lang="ru-RU" smtClean="0"/>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D6647FE0-728C-4BE4-83BE-1F9B99223ED8}" type="datetimeFigureOut">
              <a:rPr lang="ru-RU" smtClean="0"/>
              <a:t>02.12.2011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342B4CB-571D-4F25-938C-4F7301F98DC3}"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6647FE0-728C-4BE4-83BE-1F9B99223ED8}" type="datetimeFigureOut">
              <a:rPr lang="ru-RU" smtClean="0"/>
              <a:t>02.12.2011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2342B4CB-571D-4F25-938C-4F7301F98DC3}" type="slidenum">
              <a:rPr lang="ru-RU" smtClean="0"/>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6647FE0-728C-4BE4-83BE-1F9B99223ED8}" type="datetimeFigureOut">
              <a:rPr lang="ru-RU" smtClean="0"/>
              <a:t>02.12.2011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342B4CB-571D-4F25-938C-4F7301F98DC3}" type="slidenum">
              <a:rPr lang="ru-RU" smtClean="0"/>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D6647FE0-728C-4BE4-83BE-1F9B99223ED8}" type="datetimeFigureOut">
              <a:rPr lang="ru-RU" smtClean="0"/>
              <a:t>02.12.2011</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2342B4CB-571D-4F25-938C-4F7301F98DC3}"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fontScale="92500" lnSpcReduction="20000"/>
          </a:bodyPr>
          <a:lstStyle/>
          <a:p>
            <a:r>
              <a:rPr lang="kk-KZ" dirty="0" smtClean="0"/>
              <a:t>Орындаған: Темирханова Айжан </a:t>
            </a:r>
          </a:p>
          <a:p>
            <a:r>
              <a:rPr lang="kk-KZ" dirty="0" smtClean="0"/>
              <a:t>ЭФ-10-3К</a:t>
            </a:r>
          </a:p>
          <a:p>
            <a:r>
              <a:rPr lang="kk-KZ" dirty="0" smtClean="0"/>
              <a:t>Қабылдаған: Сапаралиев Т.Ж</a:t>
            </a:r>
            <a:endParaRPr lang="ru-RU" dirty="0"/>
          </a:p>
        </p:txBody>
      </p:sp>
      <p:sp>
        <p:nvSpPr>
          <p:cNvPr id="2" name="Заголовок 1"/>
          <p:cNvSpPr>
            <a:spLocks noGrp="1"/>
          </p:cNvSpPr>
          <p:nvPr>
            <p:ph type="title"/>
          </p:nvPr>
        </p:nvSpPr>
        <p:spPr/>
        <p:txBody>
          <a:bodyPr>
            <a:normAutofit/>
          </a:bodyPr>
          <a:lstStyle/>
          <a:p>
            <a:r>
              <a:rPr lang="kk-KZ" dirty="0" smtClean="0"/>
              <a:t>Қаржы рыногы және қор биржасы</a:t>
            </a:r>
            <a:endParaRPr lang="ru-RU" dirty="0"/>
          </a:p>
        </p:txBody>
      </p:sp>
    </p:spTree>
    <p:extLst>
      <p:ext uri="{BB962C8B-B14F-4D97-AF65-F5344CB8AC3E}">
        <p14:creationId xmlns:p14="http://schemas.microsoft.com/office/powerpoint/2010/main" val="210088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3683240864"/>
              </p:ext>
            </p:extLst>
          </p:nvPr>
        </p:nvGraphicFramePr>
        <p:xfrm>
          <a:off x="395536" y="764704"/>
          <a:ext cx="8280400" cy="55435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2255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1173751874"/>
              </p:ext>
            </p:extLst>
          </p:nvPr>
        </p:nvGraphicFramePr>
        <p:xfrm>
          <a:off x="467544" y="620688"/>
          <a:ext cx="8351837" cy="5759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197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619338437"/>
              </p:ext>
            </p:extLst>
          </p:nvPr>
        </p:nvGraphicFramePr>
        <p:xfrm>
          <a:off x="179512" y="15875"/>
          <a:ext cx="8784976" cy="6696456"/>
        </p:xfrm>
        <a:graphic>
          <a:graphicData uri="http://schemas.openxmlformats.org/drawingml/2006/table">
            <a:tbl>
              <a:tblPr firstRow="1" bandRow="1">
                <a:tableStyleId>{5C22544A-7EE6-4342-B048-85BDC9FD1C3A}</a:tableStyleId>
              </a:tblPr>
              <a:tblGrid>
                <a:gridCol w="1087187"/>
                <a:gridCol w="7697789"/>
              </a:tblGrid>
              <a:tr h="370840">
                <a:tc gridSpan="2">
                  <a:txBody>
                    <a:bodyPr/>
                    <a:lstStyle/>
                    <a:p>
                      <a:r>
                        <a:rPr lang="ru-RU" sz="1000" i="1" dirty="0" err="1" smtClean="0"/>
                        <a:t>Қазақстанның</a:t>
                      </a:r>
                      <a:r>
                        <a:rPr lang="ru-RU" sz="1000" i="1" dirty="0" smtClean="0"/>
                        <a:t> </a:t>
                      </a:r>
                      <a:r>
                        <a:rPr lang="ru-RU" sz="1000" i="1" dirty="0" err="1" smtClean="0"/>
                        <a:t>бағалы</a:t>
                      </a:r>
                      <a:r>
                        <a:rPr lang="ru-RU" sz="1000" i="1" dirty="0" smtClean="0"/>
                        <a:t> </a:t>
                      </a:r>
                      <a:r>
                        <a:rPr lang="ru-RU" sz="1000" i="1" dirty="0" err="1" smtClean="0"/>
                        <a:t>қағаздар</a:t>
                      </a:r>
                      <a:r>
                        <a:rPr lang="ru-RU" sz="1000" i="1" dirty="0" smtClean="0"/>
                        <a:t> </a:t>
                      </a:r>
                      <a:r>
                        <a:rPr lang="ru-RU" sz="1000" i="1" dirty="0" err="1" smtClean="0"/>
                        <a:t>нарығының</a:t>
                      </a:r>
                      <a:r>
                        <a:rPr lang="ru-RU" sz="1000" i="1" dirty="0" smtClean="0"/>
                        <a:t> </a:t>
                      </a:r>
                      <a:r>
                        <a:rPr lang="ru-RU" sz="1000" i="1" dirty="0" err="1" smtClean="0"/>
                        <a:t>қалыптасу</a:t>
                      </a:r>
                      <a:r>
                        <a:rPr lang="ru-RU" sz="1000" i="1" dirty="0" smtClean="0"/>
                        <a:t> </a:t>
                      </a:r>
                      <a:r>
                        <a:rPr lang="ru-RU" sz="1000" i="1" dirty="0" err="1" smtClean="0"/>
                        <a:t>тарихы</a:t>
                      </a:r>
                      <a:endParaRPr lang="ru-RU" sz="1000" i="1" dirty="0"/>
                    </a:p>
                  </a:txBody>
                  <a:tcPr/>
                </a:tc>
                <a:tc hMerge="1">
                  <a:txBody>
                    <a:bodyPr/>
                    <a:lstStyle/>
                    <a:p>
                      <a:endParaRPr lang="ru-RU" dirty="0"/>
                    </a:p>
                  </a:txBody>
                  <a:tcPr/>
                </a:tc>
              </a:tr>
              <a:tr h="370840">
                <a:tc>
                  <a:txBody>
                    <a:bodyPr/>
                    <a:lstStyle/>
                    <a:p>
                      <a:r>
                        <a:rPr lang="kk-KZ" sz="800" i="1" dirty="0" smtClean="0"/>
                        <a:t>1991 жылы</a:t>
                      </a:r>
                      <a:endParaRPr lang="ru-RU" sz="800" i="1" dirty="0"/>
                    </a:p>
                  </a:txBody>
                  <a:tcPr/>
                </a:tc>
                <a:tc>
                  <a:txBody>
                    <a:bodyPr/>
                    <a:lstStyle/>
                    <a:p>
                      <a:r>
                        <a:rPr lang="ru-RU" sz="800" i="1" dirty="0" err="1" smtClean="0"/>
                        <a:t>Қазақ</a:t>
                      </a:r>
                      <a:r>
                        <a:rPr lang="ru-RU" sz="800" i="1" dirty="0" smtClean="0"/>
                        <a:t> АКСР </a:t>
                      </a:r>
                      <a:r>
                        <a:rPr lang="ru-RU" sz="800" i="1" dirty="0" err="1" smtClean="0"/>
                        <a:t>нің</a:t>
                      </a:r>
                      <a:r>
                        <a:rPr lang="ru-RU" sz="800" i="1" dirty="0" smtClean="0"/>
                        <a:t> </a:t>
                      </a:r>
                      <a:r>
                        <a:rPr lang="ru-RU" sz="800" i="1" dirty="0" err="1" smtClean="0"/>
                        <a:t>қаржы</a:t>
                      </a:r>
                      <a:r>
                        <a:rPr lang="ru-RU" sz="800" i="1" dirty="0" smtClean="0"/>
                        <a:t> </a:t>
                      </a:r>
                      <a:r>
                        <a:rPr lang="ru-RU" sz="800" i="1" dirty="0" err="1" smtClean="0"/>
                        <a:t>министрлігі</a:t>
                      </a:r>
                      <a:r>
                        <a:rPr lang="ru-RU" sz="800" i="1" dirty="0" smtClean="0"/>
                        <a:t> </a:t>
                      </a:r>
                      <a:r>
                        <a:rPr lang="ru-RU" sz="800" i="1" dirty="0" err="1" smtClean="0"/>
                        <a:t>құрылымының</a:t>
                      </a:r>
                      <a:r>
                        <a:rPr lang="ru-RU" sz="800" i="1" dirty="0" smtClean="0"/>
                        <a:t> </a:t>
                      </a:r>
                      <a:r>
                        <a:rPr lang="ru-RU" sz="800" i="1" dirty="0" err="1" smtClean="0"/>
                        <a:t>пайда</a:t>
                      </a:r>
                      <a:r>
                        <a:rPr lang="ru-RU" sz="800" i="1" dirty="0" smtClean="0"/>
                        <a:t> </a:t>
                      </a:r>
                      <a:r>
                        <a:rPr lang="ru-RU" sz="800" i="1" dirty="0" err="1" smtClean="0"/>
                        <a:t>болуы</a:t>
                      </a:r>
                      <a:r>
                        <a:rPr lang="ru-RU" sz="800" i="1" dirty="0" smtClean="0"/>
                        <a:t>;</a:t>
                      </a:r>
                    </a:p>
                    <a:p>
                      <a:r>
                        <a:rPr lang="ru-RU" sz="800" i="1" dirty="0" smtClean="0"/>
                        <a:t>11 </a:t>
                      </a:r>
                      <a:r>
                        <a:rPr lang="ru-RU" sz="800" i="1" dirty="0" err="1" smtClean="0"/>
                        <a:t>маусым</a:t>
                      </a:r>
                      <a:r>
                        <a:rPr lang="ru-RU" sz="800" i="1" dirty="0" smtClean="0"/>
                        <a:t>- «</a:t>
                      </a:r>
                      <a:r>
                        <a:rPr lang="ru-RU" sz="800" i="1" dirty="0" err="1" smtClean="0"/>
                        <a:t>Қазақ</a:t>
                      </a:r>
                      <a:r>
                        <a:rPr lang="ru-RU" sz="800" i="1" dirty="0" smtClean="0"/>
                        <a:t> </a:t>
                      </a:r>
                      <a:r>
                        <a:rPr lang="ru-RU" sz="800" i="1" dirty="0" err="1" smtClean="0"/>
                        <a:t>АКСРнің</a:t>
                      </a:r>
                      <a:r>
                        <a:rPr lang="ru-RU" sz="800" i="1" dirty="0" smtClean="0"/>
                        <a:t> </a:t>
                      </a:r>
                      <a:r>
                        <a:rPr lang="ru-RU" sz="800" i="1" dirty="0" err="1" smtClean="0"/>
                        <a:t>қор</a:t>
                      </a:r>
                      <a:r>
                        <a:rPr lang="ru-RU" sz="800" i="1" dirty="0" smtClean="0"/>
                        <a:t> </a:t>
                      </a:r>
                      <a:r>
                        <a:rPr lang="ru-RU" sz="800" i="1" dirty="0" err="1" smtClean="0"/>
                        <a:t>биржасының</a:t>
                      </a:r>
                      <a:r>
                        <a:rPr lang="ru-RU" sz="800" i="1" dirty="0" smtClean="0"/>
                        <a:t> </a:t>
                      </a:r>
                      <a:r>
                        <a:rPr lang="ru-RU" sz="800" i="1" dirty="0" err="1" smtClean="0"/>
                        <a:t>және</a:t>
                      </a:r>
                      <a:r>
                        <a:rPr lang="ru-RU" sz="800" i="1" dirty="0" smtClean="0"/>
                        <a:t> </a:t>
                      </a:r>
                      <a:r>
                        <a:rPr lang="ru-RU" sz="800" i="1" dirty="0" err="1" smtClean="0"/>
                        <a:t>бағалы</a:t>
                      </a:r>
                      <a:r>
                        <a:rPr lang="ru-RU" sz="800" i="1" dirty="0" smtClean="0"/>
                        <a:t> </a:t>
                      </a:r>
                      <a:r>
                        <a:rPr lang="ru-RU" sz="800" i="1" dirty="0" err="1" smtClean="0"/>
                        <a:t>қағаздар</a:t>
                      </a:r>
                      <a:r>
                        <a:rPr lang="ru-RU" sz="800" i="1" dirty="0" smtClean="0"/>
                        <a:t> на-</a:t>
                      </a:r>
                      <a:r>
                        <a:rPr lang="ru-RU" sz="800" i="1" dirty="0" err="1" smtClean="0"/>
                        <a:t>рығы</a:t>
                      </a:r>
                      <a:r>
                        <a:rPr lang="ru-RU" sz="800" i="1" dirty="0" smtClean="0"/>
                        <a:t> </a:t>
                      </a:r>
                      <a:r>
                        <a:rPr lang="ru-RU" sz="800" i="1" dirty="0" err="1" smtClean="0"/>
                        <a:t>туралы</a:t>
                      </a:r>
                      <a:r>
                        <a:rPr lang="ru-RU" sz="800" i="1" dirty="0" smtClean="0"/>
                        <a:t>»;</a:t>
                      </a:r>
                    </a:p>
                    <a:p>
                      <a:r>
                        <a:rPr lang="ru-RU" sz="800" i="1" dirty="0" smtClean="0"/>
                        <a:t>13 </a:t>
                      </a:r>
                      <a:r>
                        <a:rPr lang="ru-RU" sz="800" i="1" dirty="0" err="1" smtClean="0"/>
                        <a:t>қараша</a:t>
                      </a:r>
                      <a:r>
                        <a:rPr lang="ru-RU" sz="800" i="1" dirty="0" smtClean="0"/>
                        <a:t> – «Бағалы </a:t>
                      </a:r>
                      <a:r>
                        <a:rPr lang="ru-RU" sz="800" i="1" dirty="0" err="1" smtClean="0"/>
                        <a:t>қағаздар</a:t>
                      </a:r>
                      <a:r>
                        <a:rPr lang="ru-RU" sz="800" i="1" dirty="0" smtClean="0"/>
                        <a:t> </a:t>
                      </a:r>
                      <a:r>
                        <a:rPr lang="ru-RU" sz="800" i="1" dirty="0" err="1" smtClean="0"/>
                        <a:t>туралы</a:t>
                      </a:r>
                      <a:r>
                        <a:rPr lang="ru-RU" sz="800" i="1" dirty="0" smtClean="0"/>
                        <a:t>» </a:t>
                      </a:r>
                      <a:r>
                        <a:rPr lang="ru-RU" sz="800" i="1" dirty="0" err="1" smtClean="0"/>
                        <a:t>Қазақ</a:t>
                      </a:r>
                      <a:r>
                        <a:rPr lang="ru-RU" sz="800" i="1" dirty="0" smtClean="0"/>
                        <a:t> АКСР </a:t>
                      </a:r>
                      <a:r>
                        <a:rPr lang="ru-RU" sz="800" i="1" dirty="0" err="1" smtClean="0"/>
                        <a:t>нің</a:t>
                      </a:r>
                      <a:r>
                        <a:rPr lang="ru-RU" sz="800" i="1" dirty="0" smtClean="0"/>
                        <a:t> </a:t>
                      </a:r>
                      <a:r>
                        <a:rPr lang="ru-RU" sz="800" i="1" dirty="0" err="1" smtClean="0"/>
                        <a:t>министрлер</a:t>
                      </a:r>
                      <a:r>
                        <a:rPr lang="ru-RU" sz="800" i="1" dirty="0" smtClean="0"/>
                        <a:t> </a:t>
                      </a:r>
                      <a:r>
                        <a:rPr lang="ru-RU" sz="800" i="1" dirty="0" err="1" smtClean="0"/>
                        <a:t>кабинетінің</a:t>
                      </a:r>
                      <a:r>
                        <a:rPr lang="ru-RU" sz="800" i="1" dirty="0" smtClean="0"/>
                        <a:t> </a:t>
                      </a:r>
                      <a:r>
                        <a:rPr lang="ru-RU" sz="800" i="1" dirty="0" err="1" smtClean="0"/>
                        <a:t>қаулысы</a:t>
                      </a:r>
                      <a:r>
                        <a:rPr lang="ru-RU" sz="800" i="1" dirty="0" smtClean="0"/>
                        <a:t>;</a:t>
                      </a:r>
                    </a:p>
                    <a:p>
                      <a:r>
                        <a:rPr lang="ru-RU" sz="800" i="1" dirty="0" smtClean="0"/>
                        <a:t>24 </a:t>
                      </a:r>
                      <a:r>
                        <a:rPr lang="ru-RU" sz="800" i="1" dirty="0" err="1" smtClean="0"/>
                        <a:t>қараша</a:t>
                      </a:r>
                      <a:r>
                        <a:rPr lang="ru-RU" sz="800" i="1" dirty="0" smtClean="0"/>
                        <a:t> – «Бағалы </a:t>
                      </a:r>
                      <a:r>
                        <a:rPr lang="ru-RU" sz="800" i="1" dirty="0" err="1" smtClean="0"/>
                        <a:t>қағаздар</a:t>
                      </a:r>
                      <a:r>
                        <a:rPr lang="ru-RU" sz="800" i="1" dirty="0" smtClean="0"/>
                        <a:t> </a:t>
                      </a:r>
                      <a:r>
                        <a:rPr lang="ru-RU" sz="800" i="1" dirty="0" err="1" smtClean="0"/>
                        <a:t>операциясына</a:t>
                      </a:r>
                      <a:r>
                        <a:rPr lang="ru-RU" sz="800" i="1" dirty="0" smtClean="0"/>
                        <a:t> </a:t>
                      </a:r>
                      <a:r>
                        <a:rPr lang="ru-RU" sz="800" i="1" dirty="0" err="1" smtClean="0"/>
                        <a:t>салынатын</a:t>
                      </a:r>
                      <a:r>
                        <a:rPr lang="ru-RU" sz="800" i="1" dirty="0" smtClean="0"/>
                        <a:t> </a:t>
                      </a:r>
                      <a:r>
                        <a:rPr lang="ru-RU" sz="800" i="1" dirty="0" err="1" smtClean="0"/>
                        <a:t>салық</a:t>
                      </a:r>
                      <a:r>
                        <a:rPr lang="ru-RU" sz="800" i="1" dirty="0" smtClean="0"/>
                        <a:t> </a:t>
                      </a:r>
                      <a:r>
                        <a:rPr lang="ru-RU" sz="800" i="1" dirty="0" err="1" smtClean="0"/>
                        <a:t>туралы</a:t>
                      </a:r>
                      <a:r>
                        <a:rPr lang="ru-RU" sz="800" i="1" dirty="0" smtClean="0"/>
                        <a:t>» </a:t>
                      </a:r>
                      <a:r>
                        <a:rPr lang="ru-RU" sz="800" i="1" dirty="0" err="1" smtClean="0"/>
                        <a:t>заң</a:t>
                      </a:r>
                      <a:r>
                        <a:rPr lang="ru-RU" sz="800" i="1" dirty="0" smtClean="0"/>
                        <a:t>;</a:t>
                      </a:r>
                    </a:p>
                  </a:txBody>
                  <a:tcPr/>
                </a:tc>
              </a:tr>
              <a:tr h="370840">
                <a:tc>
                  <a:txBody>
                    <a:bodyPr/>
                    <a:lstStyle/>
                    <a:p>
                      <a:r>
                        <a:rPr lang="kk-KZ" sz="800" i="1" dirty="0" smtClean="0"/>
                        <a:t>1993 жылы</a:t>
                      </a:r>
                      <a:endParaRPr lang="ru-RU" sz="800" i="1" dirty="0"/>
                    </a:p>
                  </a:txBody>
                  <a:tcPr/>
                </a:tc>
                <a:tc>
                  <a:txBody>
                    <a:bodyPr/>
                    <a:lstStyle/>
                    <a:p>
                      <a:r>
                        <a:rPr lang="ru-RU" sz="800" i="1" dirty="0" smtClean="0"/>
                        <a:t>Бағалы </a:t>
                      </a:r>
                      <a:r>
                        <a:rPr lang="ru-RU" sz="800" i="1" dirty="0" err="1" smtClean="0"/>
                        <a:t>қағаздар</a:t>
                      </a:r>
                      <a:r>
                        <a:rPr lang="ru-RU" sz="800" i="1" dirty="0" smtClean="0"/>
                        <a:t> </a:t>
                      </a:r>
                      <a:r>
                        <a:rPr lang="ru-RU" sz="800" i="1" dirty="0" err="1" smtClean="0"/>
                        <a:t>нарығы</a:t>
                      </a:r>
                      <a:r>
                        <a:rPr lang="ru-RU" sz="800" i="1" dirty="0" smtClean="0"/>
                        <a:t> </a:t>
                      </a:r>
                      <a:r>
                        <a:rPr lang="ru-RU" sz="800" i="1" dirty="0" err="1" smtClean="0"/>
                        <a:t>және</a:t>
                      </a:r>
                      <a:r>
                        <a:rPr lang="ru-RU" sz="800" i="1" dirty="0" smtClean="0"/>
                        <a:t> </a:t>
                      </a:r>
                      <a:r>
                        <a:rPr lang="ru-RU" sz="800" i="1" dirty="0" err="1" smtClean="0"/>
                        <a:t>қаржы</a:t>
                      </a:r>
                      <a:r>
                        <a:rPr lang="ru-RU" sz="800" i="1" dirty="0" smtClean="0"/>
                        <a:t> </a:t>
                      </a:r>
                      <a:r>
                        <a:rPr lang="ru-RU" sz="800" i="1" dirty="0" err="1" smtClean="0"/>
                        <a:t>нарығында</a:t>
                      </a:r>
                      <a:r>
                        <a:rPr lang="ru-RU" sz="800" i="1" dirty="0" smtClean="0"/>
                        <a:t> </a:t>
                      </a:r>
                      <a:r>
                        <a:rPr lang="ru-RU" sz="800" i="1" dirty="0" err="1" smtClean="0"/>
                        <a:t>Мемлекеттік</a:t>
                      </a:r>
                      <a:r>
                        <a:rPr lang="ru-RU" sz="800" i="1" dirty="0" smtClean="0"/>
                        <a:t> </a:t>
                      </a:r>
                      <a:r>
                        <a:rPr lang="ru-RU" sz="800" i="1" dirty="0" err="1" smtClean="0"/>
                        <a:t>басқару</a:t>
                      </a:r>
                      <a:r>
                        <a:rPr lang="ru-RU" sz="800" i="1" dirty="0" smtClean="0"/>
                        <a:t> </a:t>
                      </a:r>
                      <a:r>
                        <a:rPr lang="ru-RU" sz="800" i="1" dirty="0" err="1" smtClean="0"/>
                        <a:t>бөлімінің</a:t>
                      </a:r>
                      <a:r>
                        <a:rPr lang="ru-RU" sz="800" i="1" dirty="0" smtClean="0"/>
                        <a:t> </a:t>
                      </a:r>
                      <a:r>
                        <a:rPr lang="ru-RU" sz="800" i="1" dirty="0" err="1" smtClean="0"/>
                        <a:t>құрылу</a:t>
                      </a:r>
                      <a:r>
                        <a:rPr lang="ru-RU" sz="800" i="1" dirty="0" smtClean="0"/>
                        <a:t>;</a:t>
                      </a:r>
                    </a:p>
                    <a:p>
                      <a:endParaRPr lang="ru-RU" sz="800" i="1" dirty="0"/>
                    </a:p>
                  </a:txBody>
                  <a:tcPr/>
                </a:tc>
              </a:tr>
              <a:tr h="370840">
                <a:tc>
                  <a:txBody>
                    <a:bodyPr/>
                    <a:lstStyle/>
                    <a:p>
                      <a:r>
                        <a:rPr lang="kk-KZ" sz="800" i="1" dirty="0" smtClean="0"/>
                        <a:t>1994 жылы</a:t>
                      </a:r>
                      <a:endParaRPr lang="ru-RU" sz="800" i="1" dirty="0"/>
                    </a:p>
                  </a:txBody>
                  <a:tcPr/>
                </a:tc>
                <a:tc>
                  <a:txBody>
                    <a:bodyPr/>
                    <a:lstStyle/>
                    <a:p>
                      <a:r>
                        <a:rPr lang="ru-RU" sz="800" i="1" dirty="0" smtClean="0"/>
                        <a:t>Орта </a:t>
                      </a:r>
                      <a:r>
                        <a:rPr lang="ru-RU" sz="800" i="1" dirty="0" err="1" smtClean="0"/>
                        <a:t>Азиялық</a:t>
                      </a:r>
                      <a:r>
                        <a:rPr lang="ru-RU" sz="800" i="1" dirty="0" smtClean="0"/>
                        <a:t> </a:t>
                      </a:r>
                      <a:r>
                        <a:rPr lang="ru-RU" sz="800" i="1" dirty="0" err="1" smtClean="0"/>
                        <a:t>қор</a:t>
                      </a:r>
                      <a:r>
                        <a:rPr lang="ru-RU" sz="800" i="1" dirty="0" smtClean="0"/>
                        <a:t> </a:t>
                      </a:r>
                      <a:r>
                        <a:rPr lang="ru-RU" sz="800" i="1" dirty="0" err="1" smtClean="0"/>
                        <a:t>биржасының</a:t>
                      </a:r>
                      <a:r>
                        <a:rPr lang="ru-RU" sz="800" i="1" dirty="0" smtClean="0"/>
                        <a:t> </a:t>
                      </a:r>
                      <a:r>
                        <a:rPr lang="ru-RU" sz="800" i="1" dirty="0" err="1" smtClean="0"/>
                        <a:t>құрылуы</a:t>
                      </a:r>
                      <a:endParaRPr lang="ru-RU" sz="800" i="1" dirty="0"/>
                    </a:p>
                  </a:txBody>
                  <a:tcPr/>
                </a:tc>
              </a:tr>
              <a:tr h="370840">
                <a:tc>
                  <a:txBody>
                    <a:bodyPr/>
                    <a:lstStyle/>
                    <a:p>
                      <a:r>
                        <a:rPr lang="kk-KZ" sz="800" i="1" dirty="0" smtClean="0"/>
                        <a:t>1995 жылы</a:t>
                      </a:r>
                      <a:endParaRPr lang="ru-RU" sz="800" i="1" dirty="0"/>
                    </a:p>
                  </a:txBody>
                  <a:tcPr/>
                </a:tc>
                <a:tc>
                  <a:txBody>
                    <a:bodyPr/>
                    <a:lstStyle/>
                    <a:p>
                      <a:r>
                        <a:rPr lang="ru-RU" sz="800" i="1" dirty="0" smtClean="0"/>
                        <a:t>11 </a:t>
                      </a:r>
                      <a:r>
                        <a:rPr lang="ru-RU" sz="800" i="1" dirty="0" err="1" smtClean="0"/>
                        <a:t>қараша</a:t>
                      </a:r>
                      <a:r>
                        <a:rPr lang="ru-RU" sz="800" i="1" dirty="0" smtClean="0"/>
                        <a:t> – </a:t>
                      </a:r>
                      <a:r>
                        <a:rPr lang="ru-RU" sz="800" i="1" dirty="0" err="1" smtClean="0"/>
                        <a:t>бағалы</a:t>
                      </a:r>
                      <a:r>
                        <a:rPr lang="ru-RU" sz="800" i="1" dirty="0" smtClean="0"/>
                        <a:t> </a:t>
                      </a:r>
                      <a:r>
                        <a:rPr lang="ru-RU" sz="800" i="1" dirty="0" err="1" smtClean="0"/>
                        <a:t>қағаздарға</a:t>
                      </a:r>
                      <a:r>
                        <a:rPr lang="ru-RU" sz="800" i="1" dirty="0" smtClean="0"/>
                        <a:t> </a:t>
                      </a:r>
                      <a:r>
                        <a:rPr lang="ru-RU" sz="800" i="1" dirty="0" err="1" smtClean="0"/>
                        <a:t>қатысты</a:t>
                      </a:r>
                      <a:r>
                        <a:rPr lang="ru-RU" sz="800" i="1" dirty="0" smtClean="0"/>
                        <a:t> </a:t>
                      </a:r>
                      <a:r>
                        <a:rPr lang="ru-RU" sz="800" i="1" dirty="0" err="1" smtClean="0"/>
                        <a:t>Қаақстан</a:t>
                      </a:r>
                      <a:r>
                        <a:rPr lang="ru-RU" sz="800" i="1" dirty="0" smtClean="0"/>
                        <a:t> </a:t>
                      </a:r>
                      <a:r>
                        <a:rPr lang="ru-RU" sz="800" i="1" dirty="0" err="1" smtClean="0"/>
                        <a:t>Республикасының</a:t>
                      </a:r>
                      <a:r>
                        <a:rPr lang="ru-RU" sz="800" i="1" dirty="0" smtClean="0"/>
                        <a:t> </a:t>
                      </a:r>
                      <a:r>
                        <a:rPr lang="ru-RU" sz="800" i="1" dirty="0" err="1" smtClean="0"/>
                        <a:t>Ұлттық</a:t>
                      </a:r>
                      <a:r>
                        <a:rPr lang="ru-RU" sz="800" i="1" dirty="0" smtClean="0"/>
                        <a:t> </a:t>
                      </a:r>
                      <a:r>
                        <a:rPr lang="ru-RU" sz="800" i="1" dirty="0" err="1" smtClean="0"/>
                        <a:t>комиссиясының</a:t>
                      </a:r>
                      <a:r>
                        <a:rPr lang="ru-RU" sz="800" i="1" dirty="0" smtClean="0"/>
                        <a:t> </a:t>
                      </a:r>
                      <a:r>
                        <a:rPr lang="ru-RU" sz="800" i="1" dirty="0" err="1" smtClean="0"/>
                        <a:t>құрылуы</a:t>
                      </a:r>
                      <a:r>
                        <a:rPr lang="ru-RU" sz="800" i="1" dirty="0" smtClean="0"/>
                        <a:t>;</a:t>
                      </a:r>
                    </a:p>
                    <a:p>
                      <a:r>
                        <a:rPr lang="ru-RU" sz="800" i="1" dirty="0" smtClean="0"/>
                        <a:t>21 </a:t>
                      </a:r>
                      <a:r>
                        <a:rPr lang="ru-RU" sz="800" i="1" dirty="0" err="1" smtClean="0"/>
                        <a:t>сәуір</a:t>
                      </a:r>
                      <a:r>
                        <a:rPr lang="ru-RU" sz="800" i="1" dirty="0" smtClean="0"/>
                        <a:t> – «Бағалы </a:t>
                      </a:r>
                      <a:r>
                        <a:rPr lang="ru-RU" sz="800" i="1" dirty="0" err="1" smtClean="0"/>
                        <a:t>қағаздар</a:t>
                      </a:r>
                      <a:r>
                        <a:rPr lang="ru-RU" sz="800" i="1" dirty="0" smtClean="0"/>
                        <a:t> </a:t>
                      </a:r>
                      <a:r>
                        <a:rPr lang="ru-RU" sz="800" i="1" dirty="0" err="1" smtClean="0"/>
                        <a:t>және</a:t>
                      </a:r>
                      <a:r>
                        <a:rPr lang="ru-RU" sz="800" i="1" dirty="0" smtClean="0"/>
                        <a:t> </a:t>
                      </a:r>
                      <a:r>
                        <a:rPr lang="ru-RU" sz="800" i="1" dirty="0" err="1" smtClean="0"/>
                        <a:t>қор</a:t>
                      </a:r>
                      <a:r>
                        <a:rPr lang="ru-RU" sz="800" i="1" dirty="0" smtClean="0"/>
                        <a:t> </a:t>
                      </a:r>
                      <a:r>
                        <a:rPr lang="ru-RU" sz="800" i="1" dirty="0" err="1" smtClean="0"/>
                        <a:t>биржасы</a:t>
                      </a:r>
                      <a:r>
                        <a:rPr lang="ru-RU" sz="800" i="1" dirty="0" smtClean="0"/>
                        <a:t> </a:t>
                      </a:r>
                      <a:r>
                        <a:rPr lang="ru-RU" sz="800" i="1" dirty="0" err="1" smtClean="0"/>
                        <a:t>туралы</a:t>
                      </a:r>
                      <a:r>
                        <a:rPr lang="ru-RU" sz="800" i="1" dirty="0" smtClean="0"/>
                        <a:t>» </a:t>
                      </a:r>
                      <a:r>
                        <a:rPr lang="ru-RU" sz="800" i="1" dirty="0" err="1" smtClean="0"/>
                        <a:t>Қазақстан</a:t>
                      </a:r>
                      <a:r>
                        <a:rPr lang="ru-RU" sz="800" i="1" dirty="0" smtClean="0"/>
                        <a:t> </a:t>
                      </a:r>
                      <a:r>
                        <a:rPr lang="ru-RU" sz="800" i="1" dirty="0" err="1" smtClean="0"/>
                        <a:t>Рес-публикасы</a:t>
                      </a:r>
                      <a:r>
                        <a:rPr lang="ru-RU" sz="800" i="1" dirty="0" smtClean="0"/>
                        <a:t> </a:t>
                      </a:r>
                      <a:r>
                        <a:rPr lang="ru-RU" sz="800" i="1" dirty="0" err="1" smtClean="0"/>
                        <a:t>Президентінің</a:t>
                      </a:r>
                      <a:r>
                        <a:rPr lang="ru-RU" sz="800" i="1" dirty="0" smtClean="0"/>
                        <a:t> </a:t>
                      </a:r>
                      <a:r>
                        <a:rPr lang="ru-RU" sz="800" i="1" dirty="0" err="1" smtClean="0"/>
                        <a:t>жарлығының</a:t>
                      </a:r>
                      <a:r>
                        <a:rPr lang="ru-RU" sz="800" i="1" dirty="0" smtClean="0"/>
                        <a:t> </a:t>
                      </a:r>
                      <a:r>
                        <a:rPr lang="ru-RU" sz="800" i="1" dirty="0" err="1" smtClean="0"/>
                        <a:t>қабылдануы</a:t>
                      </a:r>
                      <a:r>
                        <a:rPr lang="ru-RU" sz="800" i="1" dirty="0" smtClean="0"/>
                        <a:t>;</a:t>
                      </a:r>
                    </a:p>
                  </a:txBody>
                  <a:tcPr/>
                </a:tc>
              </a:tr>
              <a:tr h="370840">
                <a:tc>
                  <a:txBody>
                    <a:bodyPr/>
                    <a:lstStyle/>
                    <a:p>
                      <a:r>
                        <a:rPr lang="kk-KZ" sz="800" i="1" dirty="0" smtClean="0"/>
                        <a:t>1996 жылы</a:t>
                      </a:r>
                      <a:endParaRPr lang="ru-RU" sz="800" i="1" dirty="0"/>
                    </a:p>
                  </a:txBody>
                  <a:tcPr/>
                </a:tc>
                <a:tc>
                  <a:txBody>
                    <a:bodyPr/>
                    <a:lstStyle/>
                    <a:p>
                      <a:r>
                        <a:rPr lang="ru-RU" sz="800" i="1" dirty="0" smtClean="0"/>
                        <a:t>6 </a:t>
                      </a:r>
                      <a:r>
                        <a:rPr lang="ru-RU" sz="800" i="1" dirty="0" err="1" smtClean="0"/>
                        <a:t>ақпан</a:t>
                      </a:r>
                      <a:r>
                        <a:rPr lang="ru-RU" sz="800" i="1" dirty="0" smtClean="0"/>
                        <a:t> – брокер </a:t>
                      </a:r>
                      <a:r>
                        <a:rPr lang="ru-RU" sz="800" i="1" dirty="0" err="1" smtClean="0"/>
                        <a:t>дилерлік</a:t>
                      </a:r>
                      <a:r>
                        <a:rPr lang="ru-RU" sz="800" i="1" dirty="0" smtClean="0"/>
                        <a:t> </a:t>
                      </a:r>
                      <a:r>
                        <a:rPr lang="ru-RU" sz="800" i="1" dirty="0" err="1" smtClean="0"/>
                        <a:t>Ассоциациясының</a:t>
                      </a:r>
                      <a:r>
                        <a:rPr lang="ru-RU" sz="800" i="1" dirty="0" smtClean="0"/>
                        <a:t> </a:t>
                      </a:r>
                      <a:r>
                        <a:rPr lang="ru-RU" sz="800" i="1" dirty="0" err="1" smtClean="0"/>
                        <a:t>құрылуы</a:t>
                      </a:r>
                      <a:r>
                        <a:rPr lang="ru-RU" sz="800" i="1" dirty="0" smtClean="0"/>
                        <a:t>;</a:t>
                      </a:r>
                    </a:p>
                    <a:p>
                      <a:r>
                        <a:rPr lang="ru-RU" sz="800" i="1" dirty="0" smtClean="0"/>
                        <a:t>28 </a:t>
                      </a:r>
                      <a:r>
                        <a:rPr lang="ru-RU" sz="800" i="1" dirty="0" err="1" smtClean="0"/>
                        <a:t>наурыз</a:t>
                      </a:r>
                      <a:r>
                        <a:rPr lang="ru-RU" sz="800" i="1" dirty="0" smtClean="0"/>
                        <a:t> - </a:t>
                      </a:r>
                      <a:r>
                        <a:rPr lang="ru-RU" sz="800" i="1" dirty="0" err="1" smtClean="0"/>
                        <a:t>бағалы</a:t>
                      </a:r>
                      <a:r>
                        <a:rPr lang="ru-RU" sz="800" i="1" dirty="0" smtClean="0"/>
                        <a:t> </a:t>
                      </a:r>
                      <a:r>
                        <a:rPr lang="ru-RU" sz="800" i="1" dirty="0" err="1" smtClean="0"/>
                        <a:t>қағаздардың</a:t>
                      </a:r>
                      <a:r>
                        <a:rPr lang="ru-RU" sz="800" i="1" dirty="0" smtClean="0"/>
                        <a:t> </a:t>
                      </a:r>
                      <a:r>
                        <a:rPr lang="ru-RU" sz="800" i="1" dirty="0" err="1" smtClean="0"/>
                        <a:t>ҚРлық</a:t>
                      </a:r>
                      <a:r>
                        <a:rPr lang="ru-RU" sz="800" i="1" dirty="0" smtClean="0"/>
                        <a:t> </a:t>
                      </a:r>
                      <a:r>
                        <a:rPr lang="ru-RU" sz="800" i="1" dirty="0" err="1" smtClean="0"/>
                        <a:t>Ұлттық</a:t>
                      </a:r>
                      <a:r>
                        <a:rPr lang="ru-RU" sz="800" i="1" dirty="0" smtClean="0"/>
                        <a:t> </a:t>
                      </a:r>
                      <a:r>
                        <a:rPr lang="ru-RU" sz="800" i="1" dirty="0" err="1" smtClean="0"/>
                        <a:t>комиссиясының</a:t>
                      </a:r>
                      <a:r>
                        <a:rPr lang="ru-RU" sz="800" i="1" dirty="0" smtClean="0"/>
                        <a:t> №370 </a:t>
                      </a:r>
                      <a:r>
                        <a:rPr lang="ru-RU" sz="800" i="1" dirty="0" err="1" smtClean="0"/>
                        <a:t>қаулысының</a:t>
                      </a:r>
                      <a:r>
                        <a:rPr lang="ru-RU" sz="800" i="1" dirty="0" smtClean="0"/>
                        <a:t> </a:t>
                      </a:r>
                      <a:r>
                        <a:rPr lang="ru-RU" sz="800" i="1" dirty="0" err="1" smtClean="0"/>
                        <a:t>қабылдануы</a:t>
                      </a:r>
                      <a:r>
                        <a:rPr lang="ru-RU" sz="800" i="1" dirty="0" smtClean="0"/>
                        <a:t>;</a:t>
                      </a:r>
                    </a:p>
                    <a:p>
                      <a:r>
                        <a:rPr lang="ru-RU" sz="800" i="1" dirty="0" smtClean="0"/>
                        <a:t>15 </a:t>
                      </a:r>
                      <a:r>
                        <a:rPr lang="ru-RU" sz="800" i="1" dirty="0" err="1" smtClean="0"/>
                        <a:t>қараша</a:t>
                      </a:r>
                      <a:r>
                        <a:rPr lang="ru-RU" sz="800" i="1" dirty="0" smtClean="0"/>
                        <a:t> – «Бағалы </a:t>
                      </a:r>
                      <a:r>
                        <a:rPr lang="ru-RU" sz="800" i="1" dirty="0" err="1" smtClean="0"/>
                        <a:t>қағаздар</a:t>
                      </a:r>
                      <a:r>
                        <a:rPr lang="ru-RU" sz="800" i="1" dirty="0" smtClean="0"/>
                        <a:t> </a:t>
                      </a:r>
                      <a:r>
                        <a:rPr lang="ru-RU" sz="800" i="1" dirty="0" err="1" smtClean="0"/>
                        <a:t>нарығында</a:t>
                      </a:r>
                      <a:r>
                        <a:rPr lang="ru-RU" sz="800" i="1" dirty="0" smtClean="0"/>
                        <a:t> </a:t>
                      </a:r>
                      <a:r>
                        <a:rPr lang="ru-RU" sz="800" i="1" dirty="0" err="1" smtClean="0"/>
                        <a:t>кәсіби</a:t>
                      </a:r>
                      <a:r>
                        <a:rPr lang="ru-RU" sz="800" i="1" dirty="0" smtClean="0"/>
                        <a:t> </a:t>
                      </a:r>
                      <a:r>
                        <a:rPr lang="ru-RU" sz="800" i="1" dirty="0" err="1" smtClean="0"/>
                        <a:t>қызметтерді</a:t>
                      </a:r>
                      <a:r>
                        <a:rPr lang="ru-RU" sz="800" i="1" dirty="0" smtClean="0"/>
                        <a:t> </a:t>
                      </a:r>
                      <a:r>
                        <a:rPr lang="ru-RU" sz="800" i="1" dirty="0" err="1" smtClean="0"/>
                        <a:t>жүзеге</a:t>
                      </a:r>
                      <a:r>
                        <a:rPr lang="ru-RU" sz="800" i="1" dirty="0" smtClean="0"/>
                        <a:t> </a:t>
                      </a:r>
                      <a:r>
                        <a:rPr lang="ru-RU" sz="800" i="1" dirty="0" err="1" smtClean="0"/>
                        <a:t>асыратын</a:t>
                      </a:r>
                      <a:r>
                        <a:rPr lang="ru-RU" sz="800" i="1" dirty="0" smtClean="0"/>
                        <a:t> </a:t>
                      </a:r>
                      <a:r>
                        <a:rPr lang="ru-RU" sz="800" i="1" dirty="0" err="1" smtClean="0"/>
                        <a:t>заңды</a:t>
                      </a:r>
                      <a:r>
                        <a:rPr lang="ru-RU" sz="800" i="1" dirty="0" smtClean="0"/>
                        <a:t> </a:t>
                      </a:r>
                      <a:r>
                        <a:rPr lang="ru-RU" sz="800" i="1" dirty="0" err="1" smtClean="0"/>
                        <a:t>тұлғалар</a:t>
                      </a:r>
                      <a:r>
                        <a:rPr lang="ru-RU" sz="800" i="1" dirty="0" smtClean="0"/>
                        <a:t> </a:t>
                      </a:r>
                      <a:r>
                        <a:rPr lang="ru-RU" sz="800" i="1" dirty="0" err="1" smtClean="0"/>
                        <a:t>үшін</a:t>
                      </a:r>
                      <a:r>
                        <a:rPr lang="ru-RU" sz="800" i="1" dirty="0" smtClean="0"/>
                        <a:t> </a:t>
                      </a:r>
                      <a:r>
                        <a:rPr lang="ru-RU" sz="800" i="1" dirty="0" err="1" smtClean="0"/>
                        <a:t>құқығын</a:t>
                      </a:r>
                      <a:r>
                        <a:rPr lang="ru-RU" sz="800" i="1" dirty="0" smtClean="0"/>
                        <a:t> </a:t>
                      </a:r>
                      <a:r>
                        <a:rPr lang="ru-RU" sz="800" i="1" dirty="0" err="1" smtClean="0"/>
                        <a:t>лицензиялауда</a:t>
                      </a:r>
                      <a:r>
                        <a:rPr lang="ru-RU" sz="800" i="1" dirty="0" smtClean="0"/>
                        <a:t> </a:t>
                      </a:r>
                      <a:r>
                        <a:rPr lang="ru-RU" sz="800" i="1" dirty="0" err="1" smtClean="0"/>
                        <a:t>кәсіби</a:t>
                      </a:r>
                      <a:r>
                        <a:rPr lang="ru-RU" sz="800" i="1" dirty="0" smtClean="0"/>
                        <a:t> </a:t>
                      </a:r>
                      <a:r>
                        <a:rPr lang="ru-RU" sz="800" i="1" dirty="0" err="1" smtClean="0"/>
                        <a:t>талаптарды</a:t>
                      </a:r>
                      <a:r>
                        <a:rPr lang="ru-RU" sz="800" i="1" dirty="0" smtClean="0"/>
                        <a:t> </a:t>
                      </a:r>
                      <a:r>
                        <a:rPr lang="ru-RU" sz="800" i="1" dirty="0" err="1" smtClean="0"/>
                        <a:t>талап</a:t>
                      </a:r>
                      <a:r>
                        <a:rPr lang="ru-RU" sz="800" i="1" dirty="0" smtClean="0"/>
                        <a:t> </a:t>
                      </a:r>
                      <a:r>
                        <a:rPr lang="ru-RU" sz="800" i="1" dirty="0" err="1" smtClean="0"/>
                        <a:t>етуді</a:t>
                      </a:r>
                      <a:r>
                        <a:rPr lang="ru-RU" sz="800" i="1" dirty="0" smtClean="0"/>
                        <a:t> </a:t>
                      </a:r>
                      <a:r>
                        <a:rPr lang="ru-RU" sz="800" i="1" dirty="0" err="1" smtClean="0"/>
                        <a:t>бекіту</a:t>
                      </a:r>
                      <a:r>
                        <a:rPr lang="ru-RU" sz="800" i="1" dirty="0" smtClean="0"/>
                        <a:t> » </a:t>
                      </a:r>
                      <a:r>
                        <a:rPr lang="ru-RU" sz="800" i="1" dirty="0" err="1" smtClean="0"/>
                        <a:t>туралы</a:t>
                      </a:r>
                      <a:r>
                        <a:rPr lang="ru-RU" sz="800" i="1" dirty="0" smtClean="0"/>
                        <a:t> </a:t>
                      </a:r>
                      <a:r>
                        <a:rPr lang="ru-RU" sz="800" i="1" dirty="0" err="1" smtClean="0"/>
                        <a:t>қаулының</a:t>
                      </a:r>
                      <a:r>
                        <a:rPr lang="ru-RU" sz="800" i="1" dirty="0" smtClean="0"/>
                        <a:t> </a:t>
                      </a:r>
                      <a:r>
                        <a:rPr lang="ru-RU" sz="800" i="1" dirty="0" err="1" smtClean="0"/>
                        <a:t>қабылануы</a:t>
                      </a:r>
                      <a:r>
                        <a:rPr lang="ru-RU" sz="800" i="1" dirty="0" smtClean="0"/>
                        <a:t>;</a:t>
                      </a:r>
                    </a:p>
                    <a:p>
                      <a:r>
                        <a:rPr lang="ru-RU" sz="800" i="1" dirty="0" smtClean="0"/>
                        <a:t>14 </a:t>
                      </a:r>
                      <a:r>
                        <a:rPr lang="ru-RU" sz="800" i="1" dirty="0" err="1" smtClean="0"/>
                        <a:t>желтоқсан</a:t>
                      </a:r>
                      <a:r>
                        <a:rPr lang="ru-RU" sz="800" i="1" dirty="0" smtClean="0"/>
                        <a:t> – «Бағалы </a:t>
                      </a:r>
                      <a:r>
                        <a:rPr lang="ru-RU" sz="800" i="1" dirty="0" err="1" smtClean="0"/>
                        <a:t>қағаздарды</a:t>
                      </a:r>
                      <a:r>
                        <a:rPr lang="ru-RU" sz="800" i="1" dirty="0" smtClean="0"/>
                        <a:t> </a:t>
                      </a:r>
                      <a:r>
                        <a:rPr lang="ru-RU" sz="800" i="1" dirty="0" err="1" smtClean="0"/>
                        <a:t>сатуда</a:t>
                      </a:r>
                      <a:r>
                        <a:rPr lang="ru-RU" sz="800" i="1" dirty="0" smtClean="0"/>
                        <a:t> </a:t>
                      </a:r>
                      <a:r>
                        <a:rPr lang="ru-RU" sz="800" i="1" dirty="0" err="1" smtClean="0"/>
                        <a:t>биржалық</a:t>
                      </a:r>
                      <a:r>
                        <a:rPr lang="ru-RU" sz="800" i="1" dirty="0" smtClean="0"/>
                        <a:t> </a:t>
                      </a:r>
                      <a:r>
                        <a:rPr lang="ru-RU" sz="800" i="1" dirty="0" err="1" smtClean="0"/>
                        <a:t>сауданың</a:t>
                      </a:r>
                      <a:r>
                        <a:rPr lang="ru-RU" sz="800" i="1" dirty="0" smtClean="0"/>
                        <a:t> </a:t>
                      </a:r>
                      <a:r>
                        <a:rPr lang="ru-RU" sz="800" i="1" dirty="0" err="1" smtClean="0"/>
                        <a:t>құрыл</a:t>
                      </a:r>
                      <a:r>
                        <a:rPr lang="ru-RU" sz="800" i="1" dirty="0" smtClean="0"/>
                        <a:t>- </a:t>
                      </a:r>
                      <a:r>
                        <a:rPr lang="ru-RU" sz="800" i="1" dirty="0" err="1" smtClean="0"/>
                        <a:t>уы</a:t>
                      </a:r>
                      <a:r>
                        <a:rPr lang="ru-RU" sz="800" i="1" dirty="0" smtClean="0"/>
                        <a:t>» </a:t>
                      </a:r>
                      <a:r>
                        <a:rPr lang="ru-RU" sz="800" i="1" dirty="0" err="1" smtClean="0"/>
                        <a:t>туралы</a:t>
                      </a:r>
                      <a:r>
                        <a:rPr lang="ru-RU" sz="800" i="1" dirty="0" smtClean="0"/>
                        <a:t> </a:t>
                      </a:r>
                      <a:r>
                        <a:rPr lang="ru-RU" sz="800" i="1" dirty="0" err="1" smtClean="0"/>
                        <a:t>қаулының</a:t>
                      </a:r>
                      <a:r>
                        <a:rPr lang="ru-RU" sz="800" i="1" dirty="0" smtClean="0"/>
                        <a:t> </a:t>
                      </a:r>
                      <a:r>
                        <a:rPr lang="ru-RU" sz="800" i="1" dirty="0" err="1" smtClean="0"/>
                        <a:t>қабылдануы</a:t>
                      </a:r>
                      <a:r>
                        <a:rPr lang="ru-RU" sz="800" i="1" dirty="0" smtClean="0"/>
                        <a:t>;</a:t>
                      </a:r>
                    </a:p>
                  </a:txBody>
                  <a:tcPr/>
                </a:tc>
              </a:tr>
              <a:tr h="370840">
                <a:tc>
                  <a:txBody>
                    <a:bodyPr/>
                    <a:lstStyle/>
                    <a:p>
                      <a:r>
                        <a:rPr lang="kk-KZ" sz="800" i="1" dirty="0" smtClean="0"/>
                        <a:t>1997жылы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Республикасында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кейбір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заңдардың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қабыладануы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5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наурыз</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«Бағалы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Республикасында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бағалы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қағаздарды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тіркеу</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инвестициялық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қоры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қыркүйек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биржасы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заңды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түрде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екі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бөлімге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бөлінді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биржасы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және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қаржы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құралдарының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Алматы-</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биржасы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AFINEX).</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1" u="none" strike="noStrike" kern="1200" cap="none" spc="0" normalizeH="0" baseline="0" noProof="0" dirty="0" smtClean="0">
                          <a:ln>
                            <a:noFill/>
                          </a:ln>
                          <a:solidFill>
                            <a:prstClr val="black"/>
                          </a:solidFill>
                          <a:effectLst/>
                          <a:uLnTx/>
                          <a:uFillTx/>
                          <a:latin typeface="+mn-lt"/>
                          <a:ea typeface="+mn-ea"/>
                          <a:cs typeface="+mn-cs"/>
                        </a:rPr>
                        <a:t>4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қараша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халықаралық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президенттік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конференцияда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Ұлттық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комиссия-</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Бағалы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бойынша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халықаралық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ұйымдық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комиссия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ретінде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та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нылуы</a:t>
                      </a:r>
                      <a:endParaRPr kumimoji="0" lang="ru-RU" sz="800" b="0" i="1"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5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қараша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жекешелендірілуге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байланысты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мемлекеттік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акциялардың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ал-</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ғашқы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сатылуы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1998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алғашқы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сайтының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ашылуы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10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шілде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Акционерлік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қоғам</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қабылдануы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19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Республикасында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бағалы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бойынша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халық-аралық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биржада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еврооблигациялардың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сатылуы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1999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қаңтар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және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AFINEX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бір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ке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біріктірілуі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15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қаңтар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еврода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сауданың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ашылуы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27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мамыр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№658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Республикасында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бағалы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даму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мәселелері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ҚР-</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Үкметтік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қаулысының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қабылдануы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5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шілде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те РЕПО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операциясының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секторының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ашылуы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2000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3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шілде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KASE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секторда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мемлекеттік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бағалы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қағаздарды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en-US" sz="800" b="0" i="1" u="none" strike="noStrike" kern="1200" cap="none" spc="0" normalizeH="0" baseline="0" noProof="0" dirty="0" smtClean="0">
                          <a:ln>
                            <a:noFill/>
                          </a:ln>
                          <a:solidFill>
                            <a:prstClr val="black"/>
                          </a:solidFill>
                          <a:effectLst/>
                          <a:uLnTx/>
                          <a:uFillTx/>
                          <a:latin typeface="+mn-lt"/>
                          <a:ea typeface="+mn-ea"/>
                          <a:cs typeface="+mn-cs"/>
                        </a:rPr>
                        <a:t>INTERNET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арқылы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сатылу</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пайда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болды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2001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тамыз</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бағалы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Ұлттық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Банк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тарапынан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департамент-</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реттеу</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құрылымы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6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тамыз</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«Бағалы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мемлекеттік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реттеуді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жүзеге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асырудағы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кейбір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мәселелер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Ұлттық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банктің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қаулысы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2002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17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мамыр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 «Бағалы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мемлекеттік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реттеуде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бірыңғай-лық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жүйесін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қолдану</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ҚР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Президентінің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жарлығы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2003 жылы </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2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шілде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«Бағалы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қағаздар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жаңа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қабылдануы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smtClean="0">
                          <a:ln>
                            <a:noFill/>
                          </a:ln>
                          <a:solidFill>
                            <a:prstClr val="black"/>
                          </a:solidFill>
                          <a:effectLst/>
                          <a:uLnTx/>
                          <a:uFillTx/>
                          <a:latin typeface="+mn-lt"/>
                          <a:ea typeface="+mn-ea"/>
                          <a:cs typeface="+mn-cs"/>
                        </a:rPr>
                        <a:t>4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шілде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Қаржылық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ұйымдар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мен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қаржы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реттеу</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a:t>
                      </a:r>
                    </a:p>
                  </a:txBody>
                  <a:tcPr/>
                </a:tc>
              </a:tr>
              <a:tr h="370840">
                <a:tc>
                  <a:txBody>
                    <a:bodyPr/>
                    <a:lstStyle/>
                    <a:p>
                      <a:r>
                        <a:rPr lang="kk-KZ" sz="800" i="1" dirty="0" smtClean="0"/>
                        <a:t>2004 жылы</a:t>
                      </a:r>
                      <a:endParaRPr lang="ru-RU" sz="800" i="1" dirty="0"/>
                    </a:p>
                  </a:txBody>
                  <a:tcPr/>
                </a:tc>
                <a:tc>
                  <a:txBody>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Қаңтар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айының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бірінші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жұлдызынан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бастап</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жоғарыда</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аталған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қаржылық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ұйымдар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мен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қаржы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нарығын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мемлекеттік</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реттеуді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Республика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сы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Агенттерінің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іске</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кірісуі</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Қазақстан</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Республикасының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инвестициялық</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қор</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туралы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заңының</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r>
                        <a:rPr kumimoji="0" lang="ru-RU" sz="800" b="0" i="1" u="none" strike="noStrike" kern="1200" cap="none" spc="0" normalizeH="0" baseline="0" noProof="0" dirty="0" err="1" smtClean="0">
                          <a:ln>
                            <a:noFill/>
                          </a:ln>
                          <a:solidFill>
                            <a:prstClr val="black"/>
                          </a:solidFill>
                          <a:effectLst/>
                          <a:uLnTx/>
                          <a:uFillTx/>
                          <a:latin typeface="+mn-lt"/>
                          <a:ea typeface="+mn-ea"/>
                          <a:cs typeface="+mn-cs"/>
                        </a:rPr>
                        <a:t>қа-былдануы</a:t>
                      </a:r>
                      <a:r>
                        <a:rPr kumimoji="0" lang="ru-RU" sz="800" b="0" i="1" u="none" strike="noStrike" kern="1200" cap="none" spc="0" normalizeH="0" baseline="0" noProof="0" dirty="0" smtClean="0">
                          <a:ln>
                            <a:noFill/>
                          </a:ln>
                          <a:solidFill>
                            <a:prstClr val="black"/>
                          </a:solidFill>
                          <a:effectLst/>
                          <a:uLnTx/>
                          <a:uFillTx/>
                          <a:latin typeface="+mn-lt"/>
                          <a:ea typeface="+mn-ea"/>
                          <a:cs typeface="+mn-cs"/>
                        </a:rPr>
                        <a:t>. </a:t>
                      </a:r>
                    </a:p>
                  </a:txBody>
                  <a:tcPr/>
                </a:tc>
              </a:tr>
            </a:tbl>
          </a:graphicData>
        </a:graphic>
      </p:graphicFrame>
    </p:spTree>
    <p:extLst>
      <p:ext uri="{BB962C8B-B14F-4D97-AF65-F5344CB8AC3E}">
        <p14:creationId xmlns:p14="http://schemas.microsoft.com/office/powerpoint/2010/main" val="15235588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947617727"/>
              </p:ext>
            </p:extLst>
          </p:nvPr>
        </p:nvGraphicFramePr>
        <p:xfrm>
          <a:off x="1331640" y="44624"/>
          <a:ext cx="6240016" cy="6797040"/>
        </p:xfrm>
        <a:graphic>
          <a:graphicData uri="http://schemas.openxmlformats.org/drawingml/2006/table">
            <a:tbl>
              <a:tblPr firstRow="1" bandRow="1">
                <a:tableStyleId>{5C22544A-7EE6-4342-B048-85BDC9FD1C3A}</a:tableStyleId>
              </a:tblPr>
              <a:tblGrid>
                <a:gridCol w="3120008"/>
                <a:gridCol w="3120008"/>
              </a:tblGrid>
              <a:tr h="370840">
                <a:tc gridSpan="2">
                  <a:txBody>
                    <a:bodyPr/>
                    <a:lstStyle/>
                    <a:p>
                      <a:r>
                        <a:rPr lang="ru-RU" sz="900" i="1" dirty="0" err="1" smtClean="0"/>
                        <a:t>Қазақстандағы</a:t>
                      </a:r>
                      <a:r>
                        <a:rPr lang="ru-RU" sz="900" i="1" dirty="0" smtClean="0"/>
                        <a:t> </a:t>
                      </a:r>
                      <a:r>
                        <a:rPr lang="ru-RU" sz="900" i="1" dirty="0" err="1" smtClean="0"/>
                        <a:t>бағалы</a:t>
                      </a:r>
                      <a:r>
                        <a:rPr lang="ru-RU" sz="900" i="1" dirty="0" smtClean="0"/>
                        <a:t> </a:t>
                      </a:r>
                      <a:r>
                        <a:rPr lang="ru-RU" sz="900" i="1" dirty="0" err="1" smtClean="0"/>
                        <a:t>қағаздардың</a:t>
                      </a:r>
                      <a:r>
                        <a:rPr lang="ru-RU" sz="900" i="1" dirty="0" smtClean="0"/>
                        <a:t> </a:t>
                      </a:r>
                      <a:r>
                        <a:rPr lang="ru-RU" sz="900" i="1" dirty="0" err="1" smtClean="0"/>
                        <a:t>жіктелінуі</a:t>
                      </a:r>
                      <a:endParaRPr lang="ru-RU" sz="900" i="1" dirty="0"/>
                    </a:p>
                  </a:txBody>
                  <a:tcPr/>
                </a:tc>
                <a:tc hMerge="1">
                  <a:txBody>
                    <a:bodyPr/>
                    <a:lstStyle/>
                    <a:p>
                      <a:endParaRPr lang="ru-RU" dirty="0"/>
                    </a:p>
                  </a:txBody>
                  <a:tcPr/>
                </a:tc>
              </a:tr>
              <a:tr h="370840">
                <a:tc>
                  <a:txBody>
                    <a:bodyPr/>
                    <a:lstStyle/>
                    <a:p>
                      <a:r>
                        <a:rPr lang="ru-RU" sz="900" i="1" dirty="0" err="1" smtClean="0"/>
                        <a:t>Сипаттамасы</a:t>
                      </a:r>
                      <a:endParaRPr lang="ru-RU" sz="900" i="1" dirty="0"/>
                    </a:p>
                  </a:txBody>
                  <a:tcPr/>
                </a:tc>
                <a:tc>
                  <a:txBody>
                    <a:bodyPr/>
                    <a:lstStyle/>
                    <a:p>
                      <a:pPr marL="171450" indent="-171450">
                        <a:buFont typeface="Arial" pitchFamily="34" charset="0"/>
                        <a:buChar char="•"/>
                      </a:pPr>
                      <a:r>
                        <a:rPr lang="ru-RU" sz="900" i="1" dirty="0" smtClean="0"/>
                        <a:t>Бағалы </a:t>
                      </a:r>
                      <a:r>
                        <a:rPr lang="ru-RU" sz="900" i="1" dirty="0" err="1" smtClean="0"/>
                        <a:t>қағаздың</a:t>
                      </a:r>
                      <a:r>
                        <a:rPr lang="ru-RU" sz="900" i="1" dirty="0" smtClean="0"/>
                        <a:t> </a:t>
                      </a:r>
                      <a:r>
                        <a:rPr lang="ru-RU" sz="900" i="1" dirty="0" err="1" smtClean="0"/>
                        <a:t>түрлері</a:t>
                      </a:r>
                      <a:endParaRPr lang="ru-RU" sz="900" i="1" dirty="0"/>
                    </a:p>
                  </a:txBody>
                  <a:tcPr/>
                </a:tc>
              </a:tr>
              <a:tr h="370840">
                <a:tc>
                  <a:txBody>
                    <a:bodyPr/>
                    <a:lstStyle/>
                    <a:p>
                      <a:r>
                        <a:rPr lang="ru-RU" sz="900" i="1" dirty="0" err="1" smtClean="0"/>
                        <a:t>Эмитенті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корпорациялық</a:t>
                      </a:r>
                      <a:r>
                        <a:rPr lang="ru-RU" sz="900" i="1" dirty="0" smtClean="0"/>
                        <a:t> </a:t>
                      </a:r>
                      <a:r>
                        <a:rPr lang="ru-RU" sz="900" i="1" dirty="0" err="1" smtClean="0"/>
                        <a:t>жекеменшіктік</a:t>
                      </a:r>
                      <a:endParaRPr lang="ru-RU" sz="900" i="1" dirty="0" smtClean="0"/>
                    </a:p>
                    <a:p>
                      <a:pPr marL="171450" indent="-171450">
                        <a:buFont typeface="Arial" pitchFamily="34" charset="0"/>
                        <a:buChar char="•"/>
                      </a:pPr>
                      <a:r>
                        <a:rPr lang="ru-RU" sz="900" i="1" dirty="0" err="1" smtClean="0"/>
                        <a:t>шетелдік</a:t>
                      </a:r>
                      <a:endParaRPr lang="ru-RU" sz="900" i="1" dirty="0" smtClean="0"/>
                    </a:p>
                    <a:p>
                      <a:pPr marL="171450" indent="-171450">
                        <a:buFont typeface="Arial" pitchFamily="34" charset="0"/>
                        <a:buChar char="•"/>
                      </a:pPr>
                      <a:r>
                        <a:rPr lang="ru-RU" sz="900" i="1" dirty="0" err="1" smtClean="0"/>
                        <a:t>мемлекеттік</a:t>
                      </a:r>
                      <a:endParaRPr lang="ru-RU" sz="900" i="1" dirty="0"/>
                    </a:p>
                  </a:txBody>
                  <a:tcPr/>
                </a:tc>
              </a:tr>
              <a:tr h="370840">
                <a:tc>
                  <a:txBody>
                    <a:bodyPr/>
                    <a:lstStyle/>
                    <a:p>
                      <a:r>
                        <a:rPr lang="ru-RU" sz="900" i="1" dirty="0" smtClean="0"/>
                        <a:t>Эмитент </a:t>
                      </a:r>
                      <a:r>
                        <a:rPr lang="ru-RU" sz="900" i="1" dirty="0" err="1" smtClean="0"/>
                        <a:t>міндеттемелері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үлестік</a:t>
                      </a:r>
                      <a:endParaRPr lang="ru-RU" sz="900" i="1" dirty="0" smtClean="0"/>
                    </a:p>
                    <a:p>
                      <a:pPr marL="171450" indent="-171450">
                        <a:buFont typeface="Arial" pitchFamily="34" charset="0"/>
                        <a:buChar char="•"/>
                      </a:pPr>
                      <a:r>
                        <a:rPr lang="ru-RU" sz="900" i="1" dirty="0" err="1" smtClean="0"/>
                        <a:t>борыштық</a:t>
                      </a:r>
                      <a:endParaRPr lang="ru-RU" sz="900" i="1" dirty="0" smtClean="0"/>
                    </a:p>
                    <a:p>
                      <a:pPr marL="171450" indent="-171450">
                        <a:buFont typeface="Arial" pitchFamily="34" charset="0"/>
                        <a:buChar char="•"/>
                      </a:pPr>
                      <a:r>
                        <a:rPr lang="ru-RU" sz="900" i="1" dirty="0" err="1" smtClean="0"/>
                        <a:t>тауарды</a:t>
                      </a:r>
                      <a:r>
                        <a:rPr lang="ru-RU" sz="900" i="1" dirty="0" smtClean="0"/>
                        <a:t> </a:t>
                      </a:r>
                      <a:r>
                        <a:rPr lang="ru-RU" sz="900" i="1" dirty="0" err="1" smtClean="0"/>
                        <a:t>иелену</a:t>
                      </a:r>
                      <a:r>
                        <a:rPr lang="ru-RU" sz="900" i="1" dirty="0" smtClean="0"/>
                        <a:t> </a:t>
                      </a:r>
                      <a:r>
                        <a:rPr lang="ru-RU" sz="900" i="1" dirty="0" err="1" smtClean="0"/>
                        <a:t>құжаты</a:t>
                      </a:r>
                      <a:endParaRPr lang="ru-RU" sz="900" i="1" dirty="0" smtClean="0"/>
                    </a:p>
                  </a:txBody>
                  <a:tcPr/>
                </a:tc>
              </a:tr>
              <a:tr h="370840">
                <a:tc>
                  <a:txBody>
                    <a:bodyPr/>
                    <a:lstStyle/>
                    <a:p>
                      <a:r>
                        <a:rPr lang="ru-RU" sz="900" i="1" dirty="0" err="1" smtClean="0"/>
                        <a:t>Айналыс</a:t>
                      </a:r>
                      <a:r>
                        <a:rPr lang="ru-RU" sz="900" i="1" dirty="0" smtClean="0"/>
                        <a:t> </a:t>
                      </a:r>
                      <a:r>
                        <a:rPr lang="ru-RU" sz="900" i="1" dirty="0" err="1" smtClean="0"/>
                        <a:t>аумақтары</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ұлттық</a:t>
                      </a:r>
                      <a:endParaRPr lang="ru-RU" sz="900" i="1" dirty="0" smtClean="0"/>
                    </a:p>
                    <a:p>
                      <a:pPr marL="171450" indent="-171450">
                        <a:buFont typeface="Arial" pitchFamily="34" charset="0"/>
                        <a:buChar char="•"/>
                      </a:pPr>
                      <a:r>
                        <a:rPr lang="ru-RU" sz="900" i="1" dirty="0" err="1" smtClean="0"/>
                        <a:t>халықаралық</a:t>
                      </a:r>
                      <a:endParaRPr lang="ru-RU" sz="900" i="1" dirty="0" smtClean="0"/>
                    </a:p>
                    <a:p>
                      <a:pPr marL="171450" indent="-171450">
                        <a:buFont typeface="Arial" pitchFamily="34" charset="0"/>
                        <a:buChar char="•"/>
                      </a:pPr>
                      <a:r>
                        <a:rPr lang="ru-RU" sz="900" i="1" dirty="0" err="1" smtClean="0"/>
                        <a:t>аймақтық</a:t>
                      </a:r>
                      <a:endParaRPr lang="ru-RU" sz="900" i="1" dirty="0"/>
                    </a:p>
                  </a:txBody>
                  <a:tcPr/>
                </a:tc>
              </a:tr>
              <a:tr h="370840">
                <a:tc>
                  <a:txBody>
                    <a:bodyPr/>
                    <a:lstStyle/>
                    <a:p>
                      <a:r>
                        <a:rPr lang="ru-RU" sz="900" i="1" dirty="0" err="1" smtClean="0"/>
                        <a:t>Құкықты</a:t>
                      </a:r>
                      <a:r>
                        <a:rPr lang="ru-RU" sz="900" i="1" dirty="0" smtClean="0"/>
                        <a:t> </a:t>
                      </a:r>
                      <a:r>
                        <a:rPr lang="ru-RU" sz="900" i="1" dirty="0" err="1" smtClean="0"/>
                        <a:t>жүзеге</a:t>
                      </a:r>
                      <a:r>
                        <a:rPr lang="ru-RU" sz="900" i="1" dirty="0" smtClean="0"/>
                        <a:t> </a:t>
                      </a:r>
                      <a:r>
                        <a:rPr lang="ru-RU" sz="900" i="1" dirty="0" err="1" smtClean="0"/>
                        <a:t>асыратын</a:t>
                      </a:r>
                      <a:r>
                        <a:rPr lang="ru-RU" sz="900" i="1" dirty="0" smtClean="0"/>
                        <a:t> </a:t>
                      </a:r>
                      <a:r>
                        <a:rPr lang="ru-RU" sz="900" i="1" dirty="0" err="1" smtClean="0"/>
                        <a:t>формалары</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атаулы</a:t>
                      </a:r>
                      <a:endParaRPr lang="ru-RU" sz="900" i="1" dirty="0" smtClean="0"/>
                    </a:p>
                    <a:p>
                      <a:pPr marL="171450" indent="-171450">
                        <a:buFont typeface="Arial" pitchFamily="34" charset="0"/>
                        <a:buChar char="•"/>
                      </a:pPr>
                      <a:r>
                        <a:rPr lang="ru-RU" sz="900" i="1" dirty="0" err="1" smtClean="0"/>
                        <a:t>ұсынбалы</a:t>
                      </a:r>
                      <a:endParaRPr lang="ru-RU" sz="900" i="1" dirty="0" smtClean="0"/>
                    </a:p>
                    <a:p>
                      <a:pPr marL="171450" indent="-171450">
                        <a:buFont typeface="Arial" pitchFamily="34" charset="0"/>
                        <a:buChar char="•"/>
                      </a:pPr>
                      <a:r>
                        <a:rPr lang="ru-RU" sz="900" i="1" dirty="0" err="1" smtClean="0"/>
                        <a:t>ордерлік</a:t>
                      </a:r>
                      <a:endParaRPr lang="ru-RU" sz="900" i="1" dirty="0" smtClean="0"/>
                    </a:p>
                  </a:txBody>
                  <a:tcPr/>
                </a:tc>
              </a:tr>
              <a:tr h="370840">
                <a:tc>
                  <a:txBody>
                    <a:bodyPr/>
                    <a:lstStyle/>
                    <a:p>
                      <a:r>
                        <a:rPr lang="ru-RU" sz="900" i="1" dirty="0" err="1" smtClean="0"/>
                        <a:t>Шығарылатын</a:t>
                      </a:r>
                      <a:r>
                        <a:rPr lang="ru-RU" sz="900" i="1" dirty="0" smtClean="0"/>
                        <a:t> </a:t>
                      </a:r>
                      <a:r>
                        <a:rPr lang="ru-RU" sz="900" i="1" dirty="0" err="1" smtClean="0"/>
                        <a:t>формалары</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құжаттандырылмаған</a:t>
                      </a:r>
                      <a:endParaRPr lang="ru-RU" sz="900" i="1" dirty="0" smtClean="0"/>
                    </a:p>
                    <a:p>
                      <a:pPr marL="171450" indent="-171450">
                        <a:buFont typeface="Arial" pitchFamily="34" charset="0"/>
                        <a:buChar char="•"/>
                      </a:pPr>
                      <a:r>
                        <a:rPr lang="ru-RU" sz="900" i="1" dirty="0" err="1" smtClean="0"/>
                        <a:t>құжаттандырылған</a:t>
                      </a:r>
                      <a:endParaRPr lang="ru-RU" sz="900" i="1" dirty="0"/>
                    </a:p>
                  </a:txBody>
                  <a:tcPr/>
                </a:tc>
              </a:tr>
              <a:tr h="370840">
                <a:tc>
                  <a:txBody>
                    <a:bodyPr/>
                    <a:lstStyle/>
                    <a:p>
                      <a:r>
                        <a:rPr lang="ru-RU" sz="900" i="1" dirty="0" err="1" smtClean="0"/>
                        <a:t>Айналыс</a:t>
                      </a:r>
                      <a:r>
                        <a:rPr lang="ru-RU" sz="900" i="1" dirty="0" smtClean="0"/>
                        <a:t> </a:t>
                      </a:r>
                      <a:r>
                        <a:rPr lang="ru-RU" sz="900" i="1" dirty="0" err="1" smtClean="0"/>
                        <a:t>мерзімі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kk-KZ" sz="900" i="1" dirty="0" smtClean="0"/>
                        <a:t>мерзімсіз</a:t>
                      </a:r>
                    </a:p>
                    <a:p>
                      <a:pPr marL="171450" indent="-171450">
                        <a:buFont typeface="Arial" pitchFamily="34" charset="0"/>
                        <a:buChar char="•"/>
                      </a:pPr>
                      <a:r>
                        <a:rPr lang="kk-KZ" sz="900" i="1" dirty="0" smtClean="0"/>
                        <a:t>мерзімді</a:t>
                      </a:r>
                    </a:p>
                    <a:p>
                      <a:pPr marL="285750" indent="-285750">
                        <a:buFont typeface="Courier New" pitchFamily="49" charset="0"/>
                        <a:buChar char="o"/>
                      </a:pPr>
                      <a:r>
                        <a:rPr lang="kk-KZ" sz="900" i="1" dirty="0" smtClean="0"/>
                        <a:t>қысқа мерзімді (1 жылға дейін)</a:t>
                      </a:r>
                    </a:p>
                    <a:p>
                      <a:pPr marL="285750" indent="-285750">
                        <a:buFont typeface="Courier New" pitchFamily="49" charset="0"/>
                        <a:buChar char="o"/>
                      </a:pPr>
                      <a:r>
                        <a:rPr lang="kk-KZ" sz="900" i="1" dirty="0" smtClean="0"/>
                        <a:t>орта мерзімді (1 жылдан 10 жылға дейін)</a:t>
                      </a:r>
                    </a:p>
                    <a:p>
                      <a:pPr marL="285750" indent="-285750">
                        <a:buFont typeface="Courier New" pitchFamily="49" charset="0"/>
                        <a:buChar char="o"/>
                      </a:pPr>
                      <a:r>
                        <a:rPr lang="kk-KZ" sz="900" i="1" dirty="0" smtClean="0"/>
                        <a:t>ұзақ мерзімді (10 жылдан жоғары)</a:t>
                      </a:r>
                    </a:p>
                  </a:txBody>
                  <a:tcPr/>
                </a:tc>
              </a:tr>
              <a:tr h="370840">
                <a:tc>
                  <a:txBody>
                    <a:bodyPr/>
                    <a:lstStyle/>
                    <a:p>
                      <a:r>
                        <a:rPr lang="ru-RU" sz="900" i="1" dirty="0" err="1" smtClean="0"/>
                        <a:t>Базистік</a:t>
                      </a:r>
                      <a:r>
                        <a:rPr lang="ru-RU" sz="900" i="1" dirty="0" smtClean="0"/>
                        <a:t> </a:t>
                      </a:r>
                      <a:r>
                        <a:rPr lang="ru-RU" sz="900" i="1" dirty="0" err="1" smtClean="0"/>
                        <a:t>активі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негізгі</a:t>
                      </a:r>
                      <a:endParaRPr lang="ru-RU" sz="900" i="1" dirty="0" smtClean="0"/>
                    </a:p>
                    <a:p>
                      <a:pPr marL="171450" indent="-171450">
                        <a:buFont typeface="Arial" pitchFamily="34" charset="0"/>
                        <a:buChar char="•"/>
                      </a:pPr>
                      <a:r>
                        <a:rPr lang="ru-RU" sz="900" i="1" dirty="0" err="1" smtClean="0"/>
                        <a:t>туынды</a:t>
                      </a:r>
                      <a:endParaRPr lang="ru-RU" sz="900" i="1" dirty="0" smtClean="0"/>
                    </a:p>
                  </a:txBody>
                  <a:tcPr/>
                </a:tc>
              </a:tr>
              <a:tr h="370840">
                <a:tc>
                  <a:txBody>
                    <a:bodyPr/>
                    <a:lstStyle/>
                    <a:p>
                      <a:r>
                        <a:rPr lang="ru-RU" sz="900" i="1" dirty="0" err="1" smtClean="0"/>
                        <a:t>Табысты</a:t>
                      </a:r>
                      <a:r>
                        <a:rPr lang="ru-RU" sz="900" i="1" dirty="0" smtClean="0"/>
                        <a:t> </a:t>
                      </a:r>
                      <a:r>
                        <a:rPr lang="ru-RU" sz="900" i="1" dirty="0" err="1" smtClean="0"/>
                        <a:t>төлеу</a:t>
                      </a:r>
                      <a:r>
                        <a:rPr lang="ru-RU" sz="900" i="1" dirty="0" smtClean="0"/>
                        <a:t> </a:t>
                      </a:r>
                      <a:r>
                        <a:rPr lang="ru-RU" sz="900" i="1" dirty="0" err="1" smtClean="0"/>
                        <a:t>тәсілдері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ұдайы</a:t>
                      </a:r>
                      <a:r>
                        <a:rPr lang="ru-RU" sz="900" i="1" dirty="0" smtClean="0"/>
                        <a:t> (</a:t>
                      </a:r>
                      <a:r>
                        <a:rPr lang="ru-RU" sz="900" i="1" dirty="0" err="1" smtClean="0"/>
                        <a:t>жүйелі</a:t>
                      </a:r>
                      <a:r>
                        <a:rPr lang="ru-RU" sz="900" i="1" dirty="0" smtClean="0"/>
                        <a:t>) </a:t>
                      </a:r>
                      <a:r>
                        <a:rPr lang="ru-RU" sz="900" i="1" dirty="0" err="1" smtClean="0"/>
                        <a:t>төлеммен</a:t>
                      </a:r>
                      <a:endParaRPr lang="ru-RU" sz="900" i="1" dirty="0" smtClean="0"/>
                    </a:p>
                    <a:p>
                      <a:pPr marL="171450" indent="-171450">
                        <a:buFont typeface="Arial" pitchFamily="34" charset="0"/>
                        <a:buChar char="•"/>
                      </a:pPr>
                      <a:r>
                        <a:rPr lang="ru-RU" sz="900" i="1" dirty="0" err="1" smtClean="0"/>
                        <a:t>бір</a:t>
                      </a:r>
                      <a:r>
                        <a:rPr lang="ru-RU" sz="900" i="1" dirty="0" smtClean="0"/>
                        <a:t> </a:t>
                      </a:r>
                      <a:r>
                        <a:rPr lang="ru-RU" sz="900" i="1" dirty="0" err="1" smtClean="0"/>
                        <a:t>жолғы</a:t>
                      </a:r>
                      <a:r>
                        <a:rPr lang="ru-RU" sz="900" i="1" dirty="0" smtClean="0"/>
                        <a:t> </a:t>
                      </a:r>
                      <a:r>
                        <a:rPr lang="ru-RU" sz="900" i="1" dirty="0" err="1" smtClean="0"/>
                        <a:t>төлеммен</a:t>
                      </a:r>
                      <a:endParaRPr lang="ru-RU" sz="900" i="1" dirty="0" smtClean="0"/>
                    </a:p>
                    <a:p>
                      <a:pPr marL="171450" indent="-171450">
                        <a:buFont typeface="Arial" pitchFamily="34" charset="0"/>
                        <a:buChar char="•"/>
                      </a:pPr>
                      <a:r>
                        <a:rPr lang="ru-RU" sz="900" i="1" dirty="0" err="1" smtClean="0"/>
                        <a:t>тіркелген</a:t>
                      </a:r>
                      <a:r>
                        <a:rPr lang="ru-RU" sz="900" i="1" dirty="0" smtClean="0"/>
                        <a:t> % </a:t>
                      </a:r>
                      <a:r>
                        <a:rPr lang="ru-RU" sz="900" i="1" dirty="0" err="1" smtClean="0"/>
                        <a:t>мөлшерлемесімен</a:t>
                      </a:r>
                      <a:endParaRPr lang="ru-RU" sz="900" i="1" dirty="0" smtClean="0"/>
                    </a:p>
                    <a:p>
                      <a:pPr marL="171450" indent="-171450">
                        <a:buFont typeface="Arial" pitchFamily="34" charset="0"/>
                        <a:buChar char="•"/>
                      </a:pPr>
                      <a:r>
                        <a:rPr lang="ru-RU" sz="900" i="1" dirty="0" err="1" smtClean="0"/>
                        <a:t>өзгермелі</a:t>
                      </a:r>
                      <a:r>
                        <a:rPr lang="ru-RU" sz="900" i="1" dirty="0" smtClean="0"/>
                        <a:t> % </a:t>
                      </a:r>
                      <a:r>
                        <a:rPr lang="ru-RU" sz="900" i="1" dirty="0" err="1" smtClean="0"/>
                        <a:t>мөлшерлемесімен</a:t>
                      </a:r>
                      <a:endParaRPr lang="ru-RU" sz="900" i="1" dirty="0" smtClean="0"/>
                    </a:p>
                  </a:txBody>
                  <a:tcPr/>
                </a:tc>
              </a:tr>
              <a:tr h="370840">
                <a:tc>
                  <a:txBody>
                    <a:bodyPr/>
                    <a:lstStyle/>
                    <a:p>
                      <a:r>
                        <a:rPr lang="ru-RU" sz="900" i="1" dirty="0" err="1" smtClean="0"/>
                        <a:t>Табысты</a:t>
                      </a:r>
                      <a:r>
                        <a:rPr lang="ru-RU" sz="900" i="1" dirty="0" smtClean="0"/>
                        <a:t> </a:t>
                      </a:r>
                      <a:r>
                        <a:rPr lang="ru-RU" sz="900" i="1" dirty="0" err="1" smtClean="0"/>
                        <a:t>алу</a:t>
                      </a:r>
                      <a:r>
                        <a:rPr lang="ru-RU" sz="900" i="1" dirty="0" smtClean="0"/>
                        <a:t> </a:t>
                      </a:r>
                      <a:r>
                        <a:rPr lang="ru-RU" sz="900" i="1" dirty="0" err="1" smtClean="0"/>
                        <a:t>тәсілдері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инвестициялық</a:t>
                      </a:r>
                      <a:endParaRPr lang="ru-RU" sz="900" i="1" dirty="0" smtClean="0"/>
                    </a:p>
                    <a:p>
                      <a:pPr marL="171450" indent="-171450">
                        <a:buFont typeface="Arial" pitchFamily="34" charset="0"/>
                        <a:buChar char="•"/>
                      </a:pPr>
                      <a:r>
                        <a:rPr lang="ru-RU" sz="900" i="1" dirty="0" err="1" smtClean="0"/>
                        <a:t>нарықтық</a:t>
                      </a:r>
                      <a:endParaRPr lang="ru-RU" sz="900" i="1" dirty="0" smtClean="0"/>
                    </a:p>
                  </a:txBody>
                  <a:tcPr/>
                </a:tc>
              </a:tr>
              <a:tr h="370840">
                <a:tc>
                  <a:txBody>
                    <a:bodyPr/>
                    <a:lstStyle/>
                    <a:p>
                      <a:r>
                        <a:rPr lang="ru-RU" sz="900" i="1" dirty="0" smtClean="0"/>
                        <a:t>Эмиссия </a:t>
                      </a:r>
                      <a:r>
                        <a:rPr lang="ru-RU" sz="900" i="1" dirty="0" err="1" smtClean="0"/>
                        <a:t>тәсілдері</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эмиссиялық</a:t>
                      </a:r>
                      <a:endParaRPr lang="ru-RU" sz="900" i="1" dirty="0" smtClean="0"/>
                    </a:p>
                    <a:p>
                      <a:pPr marL="171450" indent="-171450">
                        <a:buFont typeface="Arial" pitchFamily="34" charset="0"/>
                        <a:buChar char="•"/>
                      </a:pPr>
                      <a:r>
                        <a:rPr lang="ru-RU" sz="900" i="1" dirty="0" err="1" smtClean="0"/>
                        <a:t>эмиссиялық</a:t>
                      </a:r>
                      <a:r>
                        <a:rPr lang="ru-RU" sz="900" i="1" dirty="0" smtClean="0"/>
                        <a:t> </a:t>
                      </a:r>
                      <a:r>
                        <a:rPr lang="ru-RU" sz="900" i="1" dirty="0" err="1" smtClean="0"/>
                        <a:t>емес</a:t>
                      </a:r>
                      <a:endParaRPr lang="ru-RU" sz="900" i="1" dirty="0" smtClean="0"/>
                    </a:p>
                  </a:txBody>
                  <a:tcPr/>
                </a:tc>
              </a:tr>
              <a:tr h="370840">
                <a:tc>
                  <a:txBody>
                    <a:bodyPr/>
                    <a:lstStyle/>
                    <a:p>
                      <a:r>
                        <a:rPr lang="ru-RU" sz="900" i="1" dirty="0" smtClean="0"/>
                        <a:t>Валюта </a:t>
                      </a:r>
                      <a:r>
                        <a:rPr lang="ru-RU" sz="900" i="1" dirty="0" err="1" smtClean="0"/>
                        <a:t>бойынша</a:t>
                      </a:r>
                      <a:r>
                        <a:rPr lang="ru-RU" sz="900" i="1" dirty="0" smtClean="0"/>
                        <a:t> номинал</a:t>
                      </a:r>
                      <a:endParaRPr lang="ru-RU" sz="900" i="1" dirty="0"/>
                    </a:p>
                  </a:txBody>
                  <a:tcPr/>
                </a:tc>
                <a:tc>
                  <a:txBody>
                    <a:bodyPr/>
                    <a:lstStyle/>
                    <a:p>
                      <a:pPr marL="171450" indent="-171450">
                        <a:buFont typeface="Arial" pitchFamily="34" charset="0"/>
                        <a:buChar char="•"/>
                      </a:pPr>
                      <a:r>
                        <a:rPr lang="ru-RU" sz="900" i="1" dirty="0" err="1" smtClean="0"/>
                        <a:t>ұлттық</a:t>
                      </a:r>
                      <a:r>
                        <a:rPr lang="ru-RU" sz="900" i="1" dirty="0" smtClean="0"/>
                        <a:t> </a:t>
                      </a:r>
                      <a:r>
                        <a:rPr lang="ru-RU" sz="900" i="1" dirty="0" err="1" smtClean="0"/>
                        <a:t>валютаның</a:t>
                      </a:r>
                      <a:r>
                        <a:rPr lang="ru-RU" sz="900" i="1" dirty="0" smtClean="0"/>
                        <a:t> номинал </a:t>
                      </a:r>
                      <a:r>
                        <a:rPr lang="ru-RU" sz="900" i="1" dirty="0" err="1" smtClean="0"/>
                        <a:t>құнымен</a:t>
                      </a:r>
                      <a:endParaRPr lang="ru-RU" sz="900" i="1" dirty="0" smtClean="0"/>
                    </a:p>
                    <a:p>
                      <a:pPr marL="171450" indent="-171450">
                        <a:buFont typeface="Arial" pitchFamily="34" charset="0"/>
                        <a:buChar char="•"/>
                      </a:pPr>
                      <a:r>
                        <a:rPr lang="ru-RU" sz="900" i="1" dirty="0" err="1" smtClean="0"/>
                        <a:t>шетелдік</a:t>
                      </a:r>
                      <a:r>
                        <a:rPr lang="ru-RU" sz="900" i="1" dirty="0" smtClean="0"/>
                        <a:t> </a:t>
                      </a:r>
                      <a:r>
                        <a:rPr lang="ru-RU" sz="900" i="1" dirty="0" err="1" smtClean="0"/>
                        <a:t>валютаның</a:t>
                      </a:r>
                      <a:r>
                        <a:rPr lang="ru-RU" sz="900" i="1" dirty="0" smtClean="0"/>
                        <a:t> номинал </a:t>
                      </a:r>
                      <a:r>
                        <a:rPr lang="ru-RU" sz="900" i="1" dirty="0" err="1" smtClean="0"/>
                        <a:t>құнымен</a:t>
                      </a:r>
                      <a:endParaRPr lang="ru-RU" sz="900" i="1" dirty="0" smtClean="0"/>
                    </a:p>
                    <a:p>
                      <a:pPr marL="171450" indent="-171450">
                        <a:buFont typeface="Arial" pitchFamily="34" charset="0"/>
                        <a:buChar char="•"/>
                      </a:pPr>
                      <a:r>
                        <a:rPr lang="ru-RU" sz="900" i="1" dirty="0" err="1" smtClean="0"/>
                        <a:t>қос</a:t>
                      </a:r>
                      <a:r>
                        <a:rPr lang="ru-RU" sz="900" i="1" dirty="0" smtClean="0"/>
                        <a:t> </a:t>
                      </a:r>
                      <a:r>
                        <a:rPr lang="ru-RU" sz="900" i="1" dirty="0" err="1" smtClean="0"/>
                        <a:t>номиналмен</a:t>
                      </a:r>
                      <a:endParaRPr lang="ru-RU" sz="900" i="1" dirty="0" smtClean="0"/>
                    </a:p>
                    <a:p>
                      <a:pPr marL="171450" indent="-171450">
                        <a:buFont typeface="Arial" pitchFamily="34" charset="0"/>
                        <a:buChar char="•"/>
                      </a:pPr>
                      <a:r>
                        <a:rPr lang="ru-RU" sz="900" i="1" dirty="0" err="1" smtClean="0"/>
                        <a:t>номиналсыз</a:t>
                      </a:r>
                      <a:endParaRPr lang="ru-RU" sz="900" i="1" dirty="0" smtClean="0"/>
                    </a:p>
                  </a:txBody>
                  <a:tcPr/>
                </a:tc>
              </a:tr>
              <a:tr h="370840">
                <a:tc>
                  <a:txBody>
                    <a:bodyPr/>
                    <a:lstStyle/>
                    <a:p>
                      <a:r>
                        <a:rPr lang="ru-RU" sz="900" i="1" dirty="0" err="1" smtClean="0"/>
                        <a:t>Айналыс</a:t>
                      </a:r>
                      <a:r>
                        <a:rPr lang="ru-RU" sz="900" i="1" dirty="0" smtClean="0"/>
                        <a:t> </a:t>
                      </a:r>
                      <a:r>
                        <a:rPr lang="ru-RU" sz="900" i="1" dirty="0" err="1" smtClean="0"/>
                        <a:t>шарттары</a:t>
                      </a:r>
                      <a:r>
                        <a:rPr lang="ru-RU" sz="900" i="1" dirty="0" smtClean="0"/>
                        <a:t> </a:t>
                      </a:r>
                      <a:r>
                        <a:rPr lang="ru-RU" sz="900" i="1" dirty="0" err="1" smtClean="0"/>
                        <a:t>бойынша</a:t>
                      </a:r>
                      <a:endParaRPr lang="ru-RU" sz="900" i="1" dirty="0"/>
                    </a:p>
                  </a:txBody>
                  <a:tcPr/>
                </a:tc>
                <a:tc>
                  <a:txBody>
                    <a:bodyPr/>
                    <a:lstStyle/>
                    <a:p>
                      <a:pPr marL="171450" indent="-171450">
                        <a:buFont typeface="Arial" pitchFamily="34" charset="0"/>
                        <a:buChar char="•"/>
                      </a:pPr>
                      <a:r>
                        <a:rPr lang="ru-RU" sz="900" i="1" dirty="0" err="1" smtClean="0"/>
                        <a:t>қайтарымды</a:t>
                      </a:r>
                      <a:endParaRPr lang="ru-RU" sz="900" i="1" dirty="0" smtClean="0"/>
                    </a:p>
                    <a:p>
                      <a:pPr marL="171450" indent="-171450">
                        <a:buFont typeface="Arial" pitchFamily="34" charset="0"/>
                        <a:buChar char="•"/>
                      </a:pPr>
                      <a:r>
                        <a:rPr lang="ru-RU" sz="900" i="1" dirty="0" err="1" smtClean="0"/>
                        <a:t>қайтарымсыз</a:t>
                      </a:r>
                      <a:endParaRPr lang="ru-RU" sz="900" i="1" dirty="0" smtClean="0"/>
                    </a:p>
                    <a:p>
                      <a:pPr marL="171450" indent="-171450">
                        <a:buFont typeface="Arial" pitchFamily="34" charset="0"/>
                        <a:buChar char="•"/>
                      </a:pPr>
                      <a:endParaRPr lang="ru-RU" sz="900" i="1" dirty="0"/>
                    </a:p>
                  </a:txBody>
                  <a:tcPr/>
                </a:tc>
              </a:tr>
            </a:tbl>
          </a:graphicData>
        </a:graphic>
      </p:graphicFrame>
    </p:spTree>
    <p:extLst>
      <p:ext uri="{BB962C8B-B14F-4D97-AF65-F5344CB8AC3E}">
        <p14:creationId xmlns:p14="http://schemas.microsoft.com/office/powerpoint/2010/main" val="32255366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4289898973"/>
              </p:ext>
            </p:extLst>
          </p:nvPr>
        </p:nvGraphicFramePr>
        <p:xfrm>
          <a:off x="323528" y="188640"/>
          <a:ext cx="8424862" cy="6509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7229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4227600739"/>
              </p:ext>
            </p:extLst>
          </p:nvPr>
        </p:nvGraphicFramePr>
        <p:xfrm>
          <a:off x="0" y="692150"/>
          <a:ext cx="8353425" cy="54737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5822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661176904"/>
              </p:ext>
            </p:extLst>
          </p:nvPr>
        </p:nvGraphicFramePr>
        <p:xfrm>
          <a:off x="1475656" y="188640"/>
          <a:ext cx="6096000" cy="6511992"/>
        </p:xfrm>
        <a:graphic>
          <a:graphicData uri="http://schemas.openxmlformats.org/drawingml/2006/table">
            <a:tbl>
              <a:tblPr firstRow="1" bandRow="1">
                <a:tableStyleId>{21E4AEA4-8DFA-4A89-87EB-49C32662AFE0}</a:tableStyleId>
              </a:tblPr>
              <a:tblGrid>
                <a:gridCol w="3048000"/>
                <a:gridCol w="3048000"/>
              </a:tblGrid>
              <a:tr h="532608">
                <a:tc gridSpan="2">
                  <a:txBody>
                    <a:bodyPr/>
                    <a:lstStyle/>
                    <a:p>
                      <a:endParaRPr lang="ru-RU" sz="1000" dirty="0" smtClean="0"/>
                    </a:p>
                    <a:p>
                      <a:r>
                        <a:rPr lang="ru-RU" sz="1100" dirty="0" smtClean="0"/>
                        <a:t>Облигация </a:t>
                      </a:r>
                      <a:r>
                        <a:rPr lang="ru-RU" sz="1100" dirty="0" err="1" smtClean="0"/>
                        <a:t>жіктелімін</a:t>
                      </a:r>
                      <a:r>
                        <a:rPr lang="ru-RU" sz="1100" dirty="0" smtClean="0"/>
                        <a:t> </a:t>
                      </a:r>
                      <a:r>
                        <a:rPr lang="ru-RU" sz="1100" dirty="0" err="1" smtClean="0"/>
                        <a:t>былайша</a:t>
                      </a:r>
                      <a:r>
                        <a:rPr lang="ru-RU" sz="1100" dirty="0" smtClean="0"/>
                        <a:t> </a:t>
                      </a:r>
                      <a:r>
                        <a:rPr lang="ru-RU" sz="1100" dirty="0" err="1" smtClean="0"/>
                        <a:t>көрсетуге</a:t>
                      </a:r>
                      <a:r>
                        <a:rPr lang="ru-RU" sz="1100" dirty="0" smtClean="0"/>
                        <a:t> </a:t>
                      </a:r>
                      <a:r>
                        <a:rPr lang="ru-RU" sz="1100" dirty="0" err="1" smtClean="0"/>
                        <a:t>болады</a:t>
                      </a:r>
                      <a:r>
                        <a:rPr lang="ru-RU" sz="1100" dirty="0" smtClean="0"/>
                        <a:t>:</a:t>
                      </a:r>
                    </a:p>
                    <a:p>
                      <a:endParaRPr lang="ru-RU" sz="1000" i="1" dirty="0"/>
                    </a:p>
                  </a:txBody>
                  <a:tcPr/>
                </a:tc>
                <a:tc hMerge="1">
                  <a:txBody>
                    <a:bodyPr/>
                    <a:lstStyle/>
                    <a:p>
                      <a:endParaRPr lang="ru-RU" dirty="0"/>
                    </a:p>
                  </a:txBody>
                  <a:tcPr/>
                </a:tc>
              </a:tr>
              <a:tr h="751685">
                <a:tc>
                  <a:txBody>
                    <a:bodyPr/>
                    <a:lstStyle/>
                    <a:p>
                      <a:r>
                        <a:rPr lang="ru-RU" sz="1000" dirty="0" smtClean="0"/>
                        <a:t>1. </a:t>
                      </a:r>
                      <a:r>
                        <a:rPr lang="ru-RU" sz="1000" dirty="0" err="1" smtClean="0"/>
                        <a:t>Эмитентіне</a:t>
                      </a:r>
                      <a:r>
                        <a:rPr lang="ru-RU" sz="1000" dirty="0" smtClean="0"/>
                        <a:t> </a:t>
                      </a:r>
                      <a:r>
                        <a:rPr lang="ru-RU" sz="1000" dirty="0" err="1" smtClean="0"/>
                        <a:t>байланысты</a:t>
                      </a:r>
                      <a:r>
                        <a:rPr lang="ru-RU" sz="1000" dirty="0" smtClean="0"/>
                        <a:t>:</a:t>
                      </a:r>
                      <a:endParaRPr lang="ru-RU" sz="1000" i="1" dirty="0"/>
                    </a:p>
                  </a:txBody>
                  <a:tcPr/>
                </a:tc>
                <a:tc>
                  <a:txBody>
                    <a:bodyPr/>
                    <a:lstStyle/>
                    <a:p>
                      <a:r>
                        <a:rPr lang="ru-RU" sz="1000" dirty="0" smtClean="0"/>
                        <a:t>• </a:t>
                      </a:r>
                      <a:r>
                        <a:rPr lang="ru-RU" sz="1000" dirty="0" err="1" smtClean="0"/>
                        <a:t>мемлекеттік</a:t>
                      </a:r>
                      <a:endParaRPr lang="ru-RU" sz="1000" dirty="0" smtClean="0"/>
                    </a:p>
                    <a:p>
                      <a:r>
                        <a:rPr lang="ru-RU" sz="1000" dirty="0" smtClean="0"/>
                        <a:t>• </a:t>
                      </a:r>
                      <a:r>
                        <a:rPr lang="ru-RU" sz="1000" dirty="0" err="1" smtClean="0"/>
                        <a:t>муниципадцық</a:t>
                      </a:r>
                      <a:r>
                        <a:rPr lang="ru-RU" sz="1000" dirty="0" smtClean="0"/>
                        <a:t>;</a:t>
                      </a:r>
                    </a:p>
                    <a:p>
                      <a:r>
                        <a:rPr lang="ru-RU" sz="1000" dirty="0" smtClean="0"/>
                        <a:t>• </a:t>
                      </a:r>
                      <a:r>
                        <a:rPr lang="ru-RU" sz="1000" dirty="0" err="1" smtClean="0"/>
                        <a:t>корпоративтік</a:t>
                      </a:r>
                      <a:r>
                        <a:rPr lang="ru-RU" sz="1000" dirty="0" smtClean="0"/>
                        <a:t>;</a:t>
                      </a:r>
                    </a:p>
                    <a:p>
                      <a:r>
                        <a:rPr lang="ru-RU" sz="1000" dirty="0" smtClean="0"/>
                        <a:t>• </a:t>
                      </a:r>
                      <a:r>
                        <a:rPr lang="ru-RU" sz="1000" dirty="0" err="1" smtClean="0"/>
                        <a:t>шетелдік</a:t>
                      </a:r>
                      <a:r>
                        <a:rPr lang="ru-RU" sz="1000" dirty="0" smtClean="0"/>
                        <a:t>.</a:t>
                      </a:r>
                      <a:endParaRPr lang="ru-RU" sz="1000" i="1" dirty="0" smtClean="0"/>
                    </a:p>
                  </a:txBody>
                  <a:tcPr/>
                </a:tc>
              </a:tr>
              <a:tr h="915094">
                <a:tc>
                  <a:txBody>
                    <a:bodyPr/>
                    <a:lstStyle/>
                    <a:p>
                      <a:r>
                        <a:rPr lang="ru-RU" sz="1000" dirty="0" smtClean="0"/>
                        <a:t>2. </a:t>
                      </a:r>
                      <a:r>
                        <a:rPr lang="ru-RU" sz="1000" dirty="0" err="1" smtClean="0"/>
                        <a:t>Облигациялық</a:t>
                      </a:r>
                      <a:r>
                        <a:rPr lang="ru-RU" sz="1000" dirty="0" smtClean="0"/>
                        <a:t> </a:t>
                      </a:r>
                      <a:r>
                        <a:rPr lang="ru-RU" sz="1000" dirty="0" err="1" smtClean="0"/>
                        <a:t>қарыздың</a:t>
                      </a:r>
                      <a:r>
                        <a:rPr lang="ru-RU" sz="1000" dirty="0" smtClean="0"/>
                        <a:t> </a:t>
                      </a:r>
                      <a:r>
                        <a:rPr lang="ru-RU" sz="1000" dirty="0" err="1" smtClean="0"/>
                        <a:t>мерзіміне</a:t>
                      </a:r>
                      <a:r>
                        <a:rPr lang="ru-RU" sz="1000" dirty="0" smtClean="0"/>
                        <a:t> </a:t>
                      </a:r>
                      <a:r>
                        <a:rPr lang="ru-RU" sz="1000" dirty="0" err="1" smtClean="0"/>
                        <a:t>қарай</a:t>
                      </a:r>
                      <a:r>
                        <a:rPr lang="ru-RU" sz="1000" dirty="0" smtClean="0"/>
                        <a:t>:</a:t>
                      </a:r>
                      <a:endParaRPr lang="ru-RU" sz="1000" i="1" dirty="0"/>
                    </a:p>
                  </a:txBody>
                  <a:tcPr/>
                </a:tc>
                <a:tc>
                  <a:txBody>
                    <a:bodyPr/>
                    <a:lstStyle/>
                    <a:p>
                      <a:r>
                        <a:rPr lang="ru-RU" sz="1000" dirty="0" smtClean="0"/>
                        <a:t>• </a:t>
                      </a:r>
                      <a:r>
                        <a:rPr lang="ru-RU" sz="1000" dirty="0" err="1" smtClean="0"/>
                        <a:t>өтеу</a:t>
                      </a:r>
                      <a:r>
                        <a:rPr lang="ru-RU" sz="1000" dirty="0" smtClean="0"/>
                        <a:t> </a:t>
                      </a:r>
                      <a:r>
                        <a:rPr lang="ru-RU" sz="1000" dirty="0" err="1" smtClean="0"/>
                        <a:t>күні</a:t>
                      </a:r>
                      <a:r>
                        <a:rPr lang="ru-RU" sz="1000" dirty="0" smtClean="0"/>
                        <a:t> </a:t>
                      </a:r>
                      <a:r>
                        <a:rPr lang="ru-RU" sz="1000" dirty="0" err="1" smtClean="0"/>
                        <a:t>бойынша</a:t>
                      </a:r>
                      <a:r>
                        <a:rPr lang="ru-RU" sz="1000" dirty="0" smtClean="0"/>
                        <a:t>:</a:t>
                      </a:r>
                    </a:p>
                    <a:p>
                      <a:r>
                        <a:rPr lang="ru-RU" sz="1000" dirty="0" smtClean="0"/>
                        <a:t>• </a:t>
                      </a:r>
                      <a:r>
                        <a:rPr lang="ru-RU" sz="1000" dirty="0" err="1" smtClean="0"/>
                        <a:t>қысқа</a:t>
                      </a:r>
                      <a:r>
                        <a:rPr lang="ru-RU" sz="1000" dirty="0" smtClean="0"/>
                        <a:t> </a:t>
                      </a:r>
                      <a:r>
                        <a:rPr lang="ru-RU" sz="1000" dirty="0" err="1" smtClean="0"/>
                        <a:t>мерзімді</a:t>
                      </a:r>
                      <a:r>
                        <a:rPr lang="ru-RU" sz="1000" dirty="0" smtClean="0"/>
                        <a:t> — 1 </a:t>
                      </a:r>
                      <a:r>
                        <a:rPr lang="ru-RU" sz="1000" dirty="0" err="1" smtClean="0"/>
                        <a:t>жылға</a:t>
                      </a:r>
                      <a:r>
                        <a:rPr lang="ru-RU" sz="1000" dirty="0" smtClean="0"/>
                        <a:t> </a:t>
                      </a:r>
                      <a:r>
                        <a:rPr lang="ru-RU" sz="1000" dirty="0" err="1" smtClean="0"/>
                        <a:t>дейін</a:t>
                      </a:r>
                      <a:r>
                        <a:rPr lang="ru-RU" sz="1000" dirty="0" smtClean="0"/>
                        <a:t>;</a:t>
                      </a:r>
                    </a:p>
                    <a:p>
                      <a:r>
                        <a:rPr lang="ru-RU" sz="1000" dirty="0" smtClean="0"/>
                        <a:t>• орта </a:t>
                      </a:r>
                      <a:r>
                        <a:rPr lang="ru-RU" sz="1000" dirty="0" err="1" smtClean="0"/>
                        <a:t>мерзімді</a:t>
                      </a:r>
                      <a:r>
                        <a:rPr lang="ru-RU" sz="1000" dirty="0" smtClean="0"/>
                        <a:t> — 1 </a:t>
                      </a:r>
                      <a:r>
                        <a:rPr lang="ru-RU" sz="1000" dirty="0" err="1" smtClean="0"/>
                        <a:t>жылдан</a:t>
                      </a:r>
                      <a:r>
                        <a:rPr lang="ru-RU" sz="1000" dirty="0" smtClean="0"/>
                        <a:t> 3 </a:t>
                      </a:r>
                      <a:r>
                        <a:rPr lang="ru-RU" sz="1000" dirty="0" err="1" smtClean="0"/>
                        <a:t>жылға</a:t>
                      </a:r>
                      <a:r>
                        <a:rPr lang="ru-RU" sz="1000" dirty="0" smtClean="0"/>
                        <a:t> </a:t>
                      </a:r>
                      <a:r>
                        <a:rPr lang="ru-RU" sz="1000" dirty="0" err="1" smtClean="0"/>
                        <a:t>дейін</a:t>
                      </a:r>
                      <a:r>
                        <a:rPr lang="ru-RU" sz="1000" dirty="0" smtClean="0"/>
                        <a:t>;</a:t>
                      </a:r>
                    </a:p>
                    <a:p>
                      <a:r>
                        <a:rPr lang="ru-RU" sz="1000" dirty="0" smtClean="0"/>
                        <a:t>• </a:t>
                      </a:r>
                      <a:r>
                        <a:rPr lang="ru-RU" sz="1000" dirty="0" err="1" smtClean="0"/>
                        <a:t>үзақ</a:t>
                      </a:r>
                      <a:r>
                        <a:rPr lang="ru-RU" sz="1000" dirty="0" smtClean="0"/>
                        <a:t> </a:t>
                      </a:r>
                      <a:r>
                        <a:rPr lang="ru-RU" sz="1000" dirty="0" err="1" smtClean="0"/>
                        <a:t>мерзімді</a:t>
                      </a:r>
                      <a:r>
                        <a:rPr lang="ru-RU" sz="1000" dirty="0" smtClean="0"/>
                        <a:t> — 3 </a:t>
                      </a:r>
                      <a:r>
                        <a:rPr lang="ru-RU" sz="1000" dirty="0" err="1" smtClean="0"/>
                        <a:t>жылдан</a:t>
                      </a:r>
                      <a:r>
                        <a:rPr lang="ru-RU" sz="1000" dirty="0" smtClean="0"/>
                        <a:t> 25 </a:t>
                      </a:r>
                      <a:r>
                        <a:rPr lang="ru-RU" sz="1000" dirty="0" err="1" smtClean="0"/>
                        <a:t>жылға</a:t>
                      </a:r>
                      <a:r>
                        <a:rPr lang="ru-RU" sz="1000" dirty="0" smtClean="0"/>
                        <a:t> </a:t>
                      </a:r>
                      <a:r>
                        <a:rPr lang="ru-RU" sz="1000" dirty="0" err="1" smtClean="0"/>
                        <a:t>дейін</a:t>
                      </a:r>
                      <a:r>
                        <a:rPr lang="ru-RU" sz="1000" dirty="0" smtClean="0"/>
                        <a:t>.</a:t>
                      </a:r>
                    </a:p>
                    <a:p>
                      <a:r>
                        <a:rPr lang="ru-RU" sz="1000" dirty="0" smtClean="0"/>
                        <a:t>• </a:t>
                      </a:r>
                      <a:r>
                        <a:rPr lang="ru-RU" sz="1000" dirty="0" err="1" smtClean="0"/>
                        <a:t>өтеу</a:t>
                      </a:r>
                      <a:r>
                        <a:rPr lang="ru-RU" sz="1000" dirty="0" smtClean="0"/>
                        <a:t> </a:t>
                      </a:r>
                      <a:r>
                        <a:rPr lang="ru-RU" sz="1000" dirty="0" err="1" smtClean="0"/>
                        <a:t>мерзімі</a:t>
                      </a:r>
                      <a:r>
                        <a:rPr lang="ru-RU" sz="1000" dirty="0" smtClean="0"/>
                        <a:t> </a:t>
                      </a:r>
                      <a:r>
                        <a:rPr lang="ru-RU" sz="1000" dirty="0" err="1" smtClean="0"/>
                        <a:t>тіркелмейтін</a:t>
                      </a:r>
                      <a:r>
                        <a:rPr lang="ru-RU" sz="1000" dirty="0" smtClean="0"/>
                        <a:t> </a:t>
                      </a:r>
                      <a:r>
                        <a:rPr lang="ru-RU" sz="1000" dirty="0" err="1" smtClean="0"/>
                        <a:t>облигациялық</a:t>
                      </a:r>
                      <a:r>
                        <a:rPr lang="ru-RU" sz="1000" dirty="0" smtClean="0"/>
                        <a:t> </a:t>
                      </a:r>
                      <a:r>
                        <a:rPr lang="ru-RU" sz="1000" dirty="0" err="1" smtClean="0"/>
                        <a:t>қарыз</a:t>
                      </a:r>
                      <a:r>
                        <a:rPr lang="ru-RU" sz="1000" dirty="0" smtClean="0"/>
                        <a:t>;</a:t>
                      </a:r>
                      <a:endParaRPr lang="ru-RU" sz="1000" i="1" dirty="0" smtClean="0"/>
                    </a:p>
                  </a:txBody>
                  <a:tcPr/>
                </a:tc>
              </a:tr>
              <a:tr h="424865">
                <a:tc>
                  <a:txBody>
                    <a:bodyPr/>
                    <a:lstStyle/>
                    <a:p>
                      <a:r>
                        <a:rPr lang="ru-RU" sz="1000" dirty="0" smtClean="0"/>
                        <a:t>3. </a:t>
                      </a:r>
                      <a:r>
                        <a:rPr lang="ru-RU" sz="1000" dirty="0" err="1" smtClean="0"/>
                        <a:t>Шығарылатын</a:t>
                      </a:r>
                      <a:r>
                        <a:rPr lang="ru-RU" sz="1000" dirty="0" smtClean="0"/>
                        <a:t> </a:t>
                      </a:r>
                      <a:r>
                        <a:rPr lang="ru-RU" sz="1000" dirty="0" err="1" smtClean="0"/>
                        <a:t>формаларына</a:t>
                      </a:r>
                      <a:r>
                        <a:rPr lang="ru-RU" sz="1000" dirty="0" smtClean="0"/>
                        <a:t> карай:</a:t>
                      </a:r>
                      <a:endParaRPr lang="ru-RU" sz="1000" i="1" dirty="0"/>
                    </a:p>
                  </a:txBody>
                  <a:tcPr/>
                </a:tc>
                <a:tc>
                  <a:txBody>
                    <a:bodyPr/>
                    <a:lstStyle/>
                    <a:p>
                      <a:r>
                        <a:rPr lang="ru-RU" sz="1000" dirty="0" smtClean="0"/>
                        <a:t>• </a:t>
                      </a:r>
                      <a:r>
                        <a:rPr lang="ru-RU" sz="1000" dirty="0" err="1" smtClean="0"/>
                        <a:t>шотқа</a:t>
                      </a:r>
                      <a:r>
                        <a:rPr lang="ru-RU" sz="1000" dirty="0" smtClean="0"/>
                        <a:t> </a:t>
                      </a:r>
                      <a:r>
                        <a:rPr lang="ru-RU" sz="1000" dirty="0" err="1" smtClean="0"/>
                        <a:t>жазу</a:t>
                      </a:r>
                      <a:r>
                        <a:rPr lang="ru-RU" sz="1000" dirty="0" smtClean="0"/>
                        <a:t> </a:t>
                      </a:r>
                      <a:r>
                        <a:rPr lang="ru-RU" sz="1000" dirty="0" err="1" smtClean="0"/>
                        <a:t>түріндегі</a:t>
                      </a:r>
                      <a:r>
                        <a:rPr lang="ru-RU" sz="1000" dirty="0" smtClean="0"/>
                        <a:t> </a:t>
                      </a:r>
                      <a:r>
                        <a:rPr lang="ru-RU" sz="1000" dirty="0" err="1" smtClean="0"/>
                        <a:t>қолма-қол</a:t>
                      </a:r>
                      <a:r>
                        <a:rPr lang="ru-RU" sz="1000" dirty="0" smtClean="0"/>
                        <a:t> </a:t>
                      </a:r>
                      <a:r>
                        <a:rPr lang="ru-RU" sz="1000" dirty="0" err="1" smtClean="0"/>
                        <a:t>облигациясыз</a:t>
                      </a:r>
                      <a:r>
                        <a:rPr lang="ru-RU" sz="1000" dirty="0" smtClean="0"/>
                        <a:t>; </a:t>
                      </a:r>
                    </a:p>
                    <a:p>
                      <a:r>
                        <a:rPr lang="ru-RU" sz="1000" dirty="0" smtClean="0"/>
                        <a:t>•</a:t>
                      </a:r>
                      <a:r>
                        <a:rPr lang="ru-RU" sz="1000" dirty="0" err="1" smtClean="0"/>
                        <a:t>қолма-қол</a:t>
                      </a:r>
                      <a:r>
                        <a:rPr lang="ru-RU" sz="1000" dirty="0" smtClean="0"/>
                        <a:t> облигация;</a:t>
                      </a:r>
                      <a:endParaRPr lang="ru-RU" sz="1000" i="1" dirty="0" smtClean="0"/>
                    </a:p>
                  </a:txBody>
                  <a:tcPr/>
                </a:tc>
              </a:tr>
              <a:tr h="424865">
                <a:tc>
                  <a:txBody>
                    <a:bodyPr/>
                    <a:lstStyle/>
                    <a:p>
                      <a:r>
                        <a:rPr lang="ru-RU" sz="1000" dirty="0" smtClean="0"/>
                        <a:t>4. </a:t>
                      </a:r>
                      <a:r>
                        <a:rPr lang="ru-RU" sz="1000" dirty="0" err="1" smtClean="0"/>
                        <a:t>Иелену</a:t>
                      </a:r>
                      <a:r>
                        <a:rPr lang="ru-RU" sz="1000" dirty="0" smtClean="0"/>
                        <a:t> </a:t>
                      </a:r>
                      <a:r>
                        <a:rPr lang="ru-RU" sz="1000" dirty="0" err="1" smtClean="0"/>
                        <a:t>тәртібіне</a:t>
                      </a:r>
                      <a:r>
                        <a:rPr lang="ru-RU" sz="1000" dirty="0" smtClean="0"/>
                        <a:t> </a:t>
                      </a:r>
                      <a:r>
                        <a:rPr lang="ru-RU" sz="1000" dirty="0" err="1" smtClean="0"/>
                        <a:t>қарай</a:t>
                      </a:r>
                      <a:r>
                        <a:rPr lang="ru-RU" sz="1000" dirty="0" smtClean="0"/>
                        <a:t>:</a:t>
                      </a:r>
                      <a:endParaRPr lang="ru-RU" sz="1000" i="1" dirty="0"/>
                    </a:p>
                  </a:txBody>
                  <a:tcPr/>
                </a:tc>
                <a:tc>
                  <a:txBody>
                    <a:bodyPr/>
                    <a:lstStyle/>
                    <a:p>
                      <a:r>
                        <a:rPr lang="ru-RU" sz="1000" dirty="0" smtClean="0"/>
                        <a:t>• </a:t>
                      </a:r>
                      <a:r>
                        <a:rPr lang="ru-RU" sz="1000" dirty="0" err="1" smtClean="0"/>
                        <a:t>ұсынбалы</a:t>
                      </a:r>
                      <a:r>
                        <a:rPr lang="ru-RU" sz="1000" dirty="0" smtClean="0"/>
                        <a:t> облигация;</a:t>
                      </a:r>
                    </a:p>
                    <a:p>
                      <a:r>
                        <a:rPr lang="ru-RU" sz="1000" dirty="0" smtClean="0"/>
                        <a:t>• </a:t>
                      </a:r>
                      <a:r>
                        <a:rPr lang="ru-RU" sz="1000" dirty="0" err="1" smtClean="0"/>
                        <a:t>атаулы</a:t>
                      </a:r>
                      <a:r>
                        <a:rPr lang="ru-RU" sz="1000" dirty="0" smtClean="0"/>
                        <a:t>.</a:t>
                      </a:r>
                      <a:endParaRPr lang="ru-RU" sz="1000" i="1" dirty="0" smtClean="0"/>
                    </a:p>
                  </a:txBody>
                  <a:tcPr/>
                </a:tc>
              </a:tr>
              <a:tr h="1405323">
                <a:tc>
                  <a:txBody>
                    <a:bodyPr/>
                    <a:lstStyle/>
                    <a:p>
                      <a:r>
                        <a:rPr lang="ru-RU" sz="1000" dirty="0" smtClean="0"/>
                        <a:t>5. </a:t>
                      </a:r>
                      <a:r>
                        <a:rPr lang="ru-RU" sz="1000" dirty="0" err="1" smtClean="0"/>
                        <a:t>Табыс</a:t>
                      </a:r>
                      <a:r>
                        <a:rPr lang="ru-RU" sz="1000" dirty="0" smtClean="0"/>
                        <a:t> </a:t>
                      </a:r>
                      <a:r>
                        <a:rPr lang="ru-RU" sz="1000" dirty="0" err="1" smtClean="0"/>
                        <a:t>алу</a:t>
                      </a:r>
                      <a:r>
                        <a:rPr lang="ru-RU" sz="1000" dirty="0" smtClean="0"/>
                        <a:t> </a:t>
                      </a:r>
                      <a:r>
                        <a:rPr lang="ru-RU" sz="1000" dirty="0" err="1" smtClean="0"/>
                        <a:t>тәсіліне</a:t>
                      </a:r>
                      <a:r>
                        <a:rPr lang="ru-RU" sz="1000" dirty="0" smtClean="0"/>
                        <a:t> </a:t>
                      </a:r>
                      <a:r>
                        <a:rPr lang="ru-RU" sz="1000" dirty="0" err="1" smtClean="0"/>
                        <a:t>қарай</a:t>
                      </a:r>
                      <a:r>
                        <a:rPr lang="ru-RU" sz="1000" dirty="0" smtClean="0"/>
                        <a:t>:</a:t>
                      </a:r>
                      <a:endParaRPr lang="ru-RU" sz="1000" i="1" dirty="0"/>
                    </a:p>
                  </a:txBody>
                  <a:tcPr/>
                </a:tc>
                <a:tc>
                  <a:txBody>
                    <a:bodyPr/>
                    <a:lstStyle/>
                    <a:p>
                      <a:r>
                        <a:rPr lang="ru-RU" sz="1000" dirty="0" smtClean="0"/>
                        <a:t>• </a:t>
                      </a:r>
                      <a:r>
                        <a:rPr lang="ru-RU" sz="1000" dirty="0" err="1" smtClean="0"/>
                        <a:t>табыстық</a:t>
                      </a:r>
                      <a:r>
                        <a:rPr lang="ru-RU" sz="1000" dirty="0" smtClean="0"/>
                        <a:t>, </a:t>
                      </a:r>
                      <a:r>
                        <a:rPr lang="ru-RU" sz="1000" dirty="0" err="1" smtClean="0"/>
                        <a:t>ол</a:t>
                      </a:r>
                      <a:r>
                        <a:rPr lang="ru-RU" sz="1000" dirty="0" smtClean="0"/>
                        <a:t> </a:t>
                      </a:r>
                      <a:r>
                        <a:rPr lang="ru-RU" sz="1000" dirty="0" err="1" smtClean="0"/>
                        <a:t>бойынша</a:t>
                      </a:r>
                      <a:r>
                        <a:rPr lang="ru-RU" sz="1000" dirty="0" smtClean="0"/>
                        <a:t> </a:t>
                      </a:r>
                      <a:r>
                        <a:rPr lang="ru-RU" sz="1000" dirty="0" err="1" smtClean="0"/>
                        <a:t>пайыз</a:t>
                      </a:r>
                      <a:r>
                        <a:rPr lang="ru-RU" sz="1000" dirty="0" smtClean="0"/>
                        <a:t> </a:t>
                      </a:r>
                      <a:r>
                        <a:rPr lang="ru-RU" sz="1000" dirty="0" err="1" smtClean="0"/>
                        <a:t>компанияда</a:t>
                      </a:r>
                      <a:r>
                        <a:rPr lang="ru-RU" sz="1000" dirty="0" smtClean="0"/>
                        <a:t> </a:t>
                      </a:r>
                      <a:r>
                        <a:rPr lang="ru-RU" sz="1000" dirty="0" err="1" smtClean="0"/>
                        <a:t>осыған</a:t>
                      </a:r>
                      <a:r>
                        <a:rPr lang="ru-RU" sz="1000" dirty="0" smtClean="0"/>
                        <a:t> </a:t>
                      </a:r>
                      <a:r>
                        <a:rPr lang="ru-RU" sz="1000" dirty="0" err="1" smtClean="0"/>
                        <a:t>жеткілікті</a:t>
                      </a:r>
                      <a:r>
                        <a:rPr lang="ru-RU" sz="1000" dirty="0" smtClean="0"/>
                        <a:t> </a:t>
                      </a:r>
                      <a:r>
                        <a:rPr lang="ru-RU" sz="1000" dirty="0" err="1" smtClean="0"/>
                        <a:t>пайда</a:t>
                      </a:r>
                      <a:r>
                        <a:rPr lang="ru-RU" sz="1000" dirty="0" smtClean="0"/>
                        <a:t> </a:t>
                      </a:r>
                      <a:r>
                        <a:rPr lang="ru-RU" sz="1000" dirty="0" err="1" smtClean="0"/>
                        <a:t>болғанда</a:t>
                      </a:r>
                      <a:r>
                        <a:rPr lang="ru-RU" sz="1000" dirty="0" smtClean="0"/>
                        <a:t> </a:t>
                      </a:r>
                      <a:r>
                        <a:rPr lang="ru-RU" sz="1000" dirty="0" err="1" smtClean="0"/>
                        <a:t>ғана</a:t>
                      </a:r>
                      <a:r>
                        <a:rPr lang="ru-RU" sz="1000" dirty="0" smtClean="0"/>
                        <a:t> </a:t>
                      </a:r>
                      <a:r>
                        <a:rPr lang="ru-RU" sz="1000" dirty="0" err="1" smtClean="0"/>
                        <a:t>төленеді</a:t>
                      </a:r>
                      <a:r>
                        <a:rPr lang="ru-RU" sz="1000" dirty="0" smtClean="0"/>
                        <a:t>;</a:t>
                      </a:r>
                    </a:p>
                    <a:p>
                      <a:r>
                        <a:rPr lang="ru-RU" sz="1000" dirty="0" smtClean="0"/>
                        <a:t>• </a:t>
                      </a:r>
                      <a:r>
                        <a:rPr lang="ru-RU" sz="1000" dirty="0" err="1" smtClean="0"/>
                        <a:t>пайызсыз</a:t>
                      </a:r>
                      <a:r>
                        <a:rPr lang="ru-RU" sz="1000" dirty="0" smtClean="0"/>
                        <a:t>, </a:t>
                      </a:r>
                      <a:r>
                        <a:rPr lang="ru-RU" sz="1000" dirty="0" err="1" smtClean="0"/>
                        <a:t>дисконтпен</a:t>
                      </a:r>
                      <a:r>
                        <a:rPr lang="ru-RU" sz="1000" dirty="0" smtClean="0"/>
                        <a:t> </a:t>
                      </a:r>
                      <a:r>
                        <a:rPr lang="ru-RU" sz="1000" dirty="0" err="1" smtClean="0"/>
                        <a:t>сатылады</a:t>
                      </a:r>
                      <a:r>
                        <a:rPr lang="ru-RU" sz="1000" dirty="0" smtClean="0"/>
                        <a:t>, </a:t>
                      </a:r>
                      <a:r>
                        <a:rPr lang="ru-RU" sz="1000" dirty="0" err="1" smtClean="0"/>
                        <a:t>яғни</a:t>
                      </a:r>
                      <a:r>
                        <a:rPr lang="ru-RU" sz="1000" dirty="0" smtClean="0"/>
                        <a:t> номинал </a:t>
                      </a:r>
                      <a:r>
                        <a:rPr lang="ru-RU" sz="1000" dirty="0" err="1" smtClean="0"/>
                        <a:t>кұнынан</a:t>
                      </a:r>
                      <a:r>
                        <a:rPr lang="ru-RU" sz="1000" dirty="0" smtClean="0"/>
                        <a:t> </a:t>
                      </a:r>
                      <a:r>
                        <a:rPr lang="ru-RU" sz="1000" dirty="0" err="1" smtClean="0"/>
                        <a:t>арзан</a:t>
                      </a:r>
                      <a:r>
                        <a:rPr lang="ru-RU" sz="1000" dirty="0" smtClean="0"/>
                        <a:t>;</a:t>
                      </a:r>
                    </a:p>
                    <a:p>
                      <a:r>
                        <a:rPr lang="ru-RU" sz="1000" dirty="0" smtClean="0"/>
                        <a:t>• </a:t>
                      </a:r>
                      <a:r>
                        <a:rPr lang="ru-RU" sz="1000" dirty="0" err="1" smtClean="0"/>
                        <a:t>өзгермелі</a:t>
                      </a:r>
                      <a:r>
                        <a:rPr lang="ru-RU" sz="1000" dirty="0" smtClean="0"/>
                        <a:t> </a:t>
                      </a:r>
                      <a:r>
                        <a:rPr lang="ru-RU" sz="1000" dirty="0" err="1" smtClean="0"/>
                        <a:t>пайызы</a:t>
                      </a:r>
                      <a:r>
                        <a:rPr lang="ru-RU" sz="1000" dirty="0" smtClean="0"/>
                        <a:t> бар облигация, </a:t>
                      </a:r>
                      <a:r>
                        <a:rPr lang="ru-RU" sz="1000" dirty="0" err="1" smtClean="0"/>
                        <a:t>мұнда</a:t>
                      </a:r>
                      <a:r>
                        <a:rPr lang="ru-RU" sz="1000" dirty="0" smtClean="0"/>
                        <a:t> облигация </a:t>
                      </a:r>
                      <a:r>
                        <a:rPr lang="ru-RU" sz="1000" dirty="0" err="1" smtClean="0"/>
                        <a:t>бойынша</a:t>
                      </a:r>
                      <a:r>
                        <a:rPr lang="ru-RU" sz="1000" dirty="0" smtClean="0"/>
                        <a:t> </a:t>
                      </a:r>
                      <a:r>
                        <a:rPr lang="ru-RU" sz="1000" dirty="0" err="1" smtClean="0"/>
                        <a:t>пайыздық</a:t>
                      </a:r>
                      <a:r>
                        <a:rPr lang="ru-RU" sz="1000" dirty="0" smtClean="0"/>
                        <a:t> банк </a:t>
                      </a:r>
                      <a:r>
                        <a:rPr lang="ru-RU" sz="1000" dirty="0" err="1" smtClean="0"/>
                        <a:t>пайызының</a:t>
                      </a:r>
                      <a:r>
                        <a:rPr lang="ru-RU" sz="1000" dirty="0" smtClean="0"/>
                        <a:t> </a:t>
                      </a:r>
                      <a:r>
                        <a:rPr lang="ru-RU" sz="1000" dirty="0" err="1" smtClean="0"/>
                        <a:t>мөлшерлемесіне</a:t>
                      </a:r>
                      <a:r>
                        <a:rPr lang="ru-RU" sz="1000" dirty="0" smtClean="0"/>
                        <a:t> </a:t>
                      </a:r>
                      <a:r>
                        <a:rPr lang="ru-RU" sz="1000" dirty="0" err="1" smtClean="0"/>
                        <a:t>тіркелсе</a:t>
                      </a:r>
                      <a:r>
                        <a:rPr lang="ru-RU" sz="1000" dirty="0" smtClean="0"/>
                        <a:t>, </a:t>
                      </a:r>
                      <a:r>
                        <a:rPr lang="ru-RU" sz="1000" dirty="0" err="1" smtClean="0"/>
                        <a:t>онда</a:t>
                      </a:r>
                      <a:r>
                        <a:rPr lang="ru-RU" sz="1000" dirty="0" smtClean="0"/>
                        <a:t> </a:t>
                      </a:r>
                      <a:r>
                        <a:rPr lang="ru-RU" sz="1000" dirty="0" err="1" smtClean="0"/>
                        <a:t>ол</a:t>
                      </a:r>
                      <a:r>
                        <a:rPr lang="ru-RU" sz="1000" dirty="0" smtClean="0"/>
                        <a:t> </a:t>
                      </a:r>
                      <a:r>
                        <a:rPr lang="ru-RU" sz="1000" dirty="0" err="1" smtClean="0"/>
                        <a:t>нақты</a:t>
                      </a:r>
                      <a:r>
                        <a:rPr lang="ru-RU" sz="1000" dirty="0" smtClean="0"/>
                        <a:t> </a:t>
                      </a:r>
                      <a:r>
                        <a:rPr lang="ru-RU" sz="1000" dirty="0" err="1" smtClean="0"/>
                        <a:t>шамадан</a:t>
                      </a:r>
                      <a:r>
                        <a:rPr lang="ru-RU" sz="1000" dirty="0" smtClean="0"/>
                        <a:t> </a:t>
                      </a:r>
                      <a:r>
                        <a:rPr lang="ru-RU" sz="1000" dirty="0" err="1" smtClean="0"/>
                        <a:t>томен</a:t>
                      </a:r>
                      <a:r>
                        <a:rPr lang="ru-RU" sz="1000" dirty="0" smtClean="0"/>
                        <a:t> </a:t>
                      </a:r>
                      <a:r>
                        <a:rPr lang="ru-RU" sz="1000" dirty="0" err="1" smtClean="0"/>
                        <a:t>немесе</a:t>
                      </a:r>
                      <a:r>
                        <a:rPr lang="ru-RU" sz="1000" dirty="0" smtClean="0"/>
                        <a:t> </a:t>
                      </a:r>
                      <a:r>
                        <a:rPr lang="ru-RU" sz="1000" dirty="0" err="1" smtClean="0"/>
                        <a:t>жоғары</a:t>
                      </a:r>
                      <a:r>
                        <a:rPr lang="ru-RU" sz="1000" dirty="0" smtClean="0"/>
                        <a:t> </a:t>
                      </a:r>
                      <a:r>
                        <a:rPr lang="ru-RU" sz="1000" dirty="0" err="1" smtClean="0"/>
                        <a:t>болмауы</a:t>
                      </a:r>
                      <a:r>
                        <a:rPr lang="ru-RU" sz="1000" dirty="0" smtClean="0"/>
                        <a:t> </a:t>
                      </a:r>
                      <a:r>
                        <a:rPr lang="ru-RU" sz="1000" dirty="0" err="1" smtClean="0"/>
                        <a:t>керек</a:t>
                      </a:r>
                      <a:r>
                        <a:rPr lang="ru-RU" sz="1000" dirty="0" smtClean="0"/>
                        <a:t>.</a:t>
                      </a:r>
                      <a:endParaRPr lang="ru-RU" sz="1000" i="1" dirty="0" smtClean="0"/>
                    </a:p>
                  </a:txBody>
                  <a:tcPr/>
                </a:tc>
              </a:tr>
              <a:tr h="424865">
                <a:tc>
                  <a:txBody>
                    <a:bodyPr/>
                    <a:lstStyle/>
                    <a:p>
                      <a:r>
                        <a:rPr lang="ru-RU" sz="1000" dirty="0" smtClean="0"/>
                        <a:t>6. </a:t>
                      </a:r>
                      <a:r>
                        <a:rPr lang="ru-RU" sz="1000" dirty="0" err="1" smtClean="0"/>
                        <a:t>Өтеу</a:t>
                      </a:r>
                      <a:r>
                        <a:rPr lang="ru-RU" sz="1000" dirty="0" smtClean="0"/>
                        <a:t> </a:t>
                      </a:r>
                      <a:r>
                        <a:rPr lang="ru-RU" sz="1000" dirty="0" err="1" smtClean="0"/>
                        <a:t>әдісіне</a:t>
                      </a:r>
                      <a:r>
                        <a:rPr lang="ru-RU" sz="1000" dirty="0" smtClean="0"/>
                        <a:t> карай:</a:t>
                      </a:r>
                      <a:endParaRPr lang="ru-RU" sz="1000" i="1" dirty="0"/>
                    </a:p>
                  </a:txBody>
                  <a:tcPr/>
                </a:tc>
                <a:tc>
                  <a:txBody>
                    <a:bodyPr/>
                    <a:lstStyle/>
                    <a:p>
                      <a:r>
                        <a:rPr lang="ru-RU" sz="1000" dirty="0" smtClean="0"/>
                        <a:t>• </a:t>
                      </a:r>
                      <a:r>
                        <a:rPr lang="ru-RU" sz="1000" dirty="0" err="1" smtClean="0"/>
                        <a:t>сериалды</a:t>
                      </a:r>
                      <a:r>
                        <a:rPr lang="ru-RU" sz="1000" dirty="0" smtClean="0"/>
                        <a:t>;</a:t>
                      </a:r>
                    </a:p>
                    <a:p>
                      <a:r>
                        <a:rPr lang="ru-RU" sz="1000" dirty="0" smtClean="0"/>
                        <a:t>• </a:t>
                      </a:r>
                      <a:r>
                        <a:rPr lang="ru-RU" sz="1000" dirty="0" err="1" smtClean="0"/>
                        <a:t>бір</a:t>
                      </a:r>
                      <a:r>
                        <a:rPr lang="ru-RU" sz="1000" dirty="0" smtClean="0"/>
                        <a:t> </a:t>
                      </a:r>
                      <a:r>
                        <a:rPr lang="ru-RU" sz="1000" dirty="0" err="1" smtClean="0"/>
                        <a:t>реттік</a:t>
                      </a:r>
                      <a:r>
                        <a:rPr lang="ru-RU" sz="1000" dirty="0" smtClean="0"/>
                        <a:t>.</a:t>
                      </a:r>
                      <a:endParaRPr lang="ru-RU" sz="1000" i="1" dirty="0" smtClean="0"/>
                    </a:p>
                  </a:txBody>
                  <a:tcPr/>
                </a:tc>
              </a:tr>
              <a:tr h="424865">
                <a:tc>
                  <a:txBody>
                    <a:bodyPr/>
                    <a:lstStyle/>
                    <a:p>
                      <a:r>
                        <a:rPr lang="ru-RU" sz="1000" dirty="0" smtClean="0"/>
                        <a:t>7. </a:t>
                      </a:r>
                      <a:r>
                        <a:rPr lang="ru-RU" sz="1000" dirty="0" err="1" smtClean="0"/>
                        <a:t>Айналыс</a:t>
                      </a:r>
                      <a:r>
                        <a:rPr lang="ru-RU" sz="1000" dirty="0" smtClean="0"/>
                        <a:t> </a:t>
                      </a:r>
                      <a:r>
                        <a:rPr lang="ru-RU" sz="1000" dirty="0" err="1" smtClean="0"/>
                        <a:t>сипаты</a:t>
                      </a:r>
                      <a:r>
                        <a:rPr lang="ru-RU" sz="1000" dirty="0" smtClean="0"/>
                        <a:t> </a:t>
                      </a:r>
                      <a:r>
                        <a:rPr lang="ru-RU" sz="1000" dirty="0" err="1" smtClean="0"/>
                        <a:t>бойынша</a:t>
                      </a:r>
                      <a:r>
                        <a:rPr lang="ru-RU" sz="1000" dirty="0" smtClean="0"/>
                        <a:t>:</a:t>
                      </a:r>
                      <a:endParaRPr lang="ru-RU" sz="1000" i="1" dirty="0"/>
                    </a:p>
                  </a:txBody>
                  <a:tcPr/>
                </a:tc>
                <a:tc>
                  <a:txBody>
                    <a:bodyPr/>
                    <a:lstStyle/>
                    <a:p>
                      <a:r>
                        <a:rPr lang="ru-RU" sz="1000" dirty="0" smtClean="0"/>
                        <a:t>• </a:t>
                      </a:r>
                      <a:r>
                        <a:rPr lang="ru-RU" sz="1000" dirty="0" err="1" smtClean="0"/>
                        <a:t>айырбасталатын</a:t>
                      </a:r>
                      <a:r>
                        <a:rPr lang="ru-RU" sz="1000" dirty="0" smtClean="0"/>
                        <a:t>;</a:t>
                      </a:r>
                    </a:p>
                    <a:p>
                      <a:r>
                        <a:rPr lang="ru-RU" sz="1000" dirty="0" smtClean="0"/>
                        <a:t>• </a:t>
                      </a:r>
                      <a:r>
                        <a:rPr lang="ru-RU" sz="1000" dirty="0" err="1" smtClean="0"/>
                        <a:t>айырбасталмайтын</a:t>
                      </a:r>
                      <a:r>
                        <a:rPr lang="ru-RU" sz="1000" dirty="0" smtClean="0"/>
                        <a:t>.</a:t>
                      </a:r>
                      <a:endParaRPr lang="ru-RU" sz="1000" i="1" dirty="0" smtClean="0"/>
                    </a:p>
                  </a:txBody>
                  <a:tcPr/>
                </a:tc>
              </a:tr>
              <a:tr h="751685">
                <a:tc>
                  <a:txBody>
                    <a:bodyPr/>
                    <a:lstStyle/>
                    <a:p>
                      <a:r>
                        <a:rPr lang="ru-RU" sz="1000" dirty="0" smtClean="0"/>
                        <a:t>8. </a:t>
                      </a:r>
                      <a:r>
                        <a:rPr lang="ru-RU" sz="1000" dirty="0" err="1" smtClean="0"/>
                        <a:t>Қамтамасыз</a:t>
                      </a:r>
                      <a:r>
                        <a:rPr lang="ru-RU" sz="1000" dirty="0" smtClean="0"/>
                        <a:t> </a:t>
                      </a:r>
                      <a:r>
                        <a:rPr lang="ru-RU" sz="1000" dirty="0" err="1" smtClean="0"/>
                        <a:t>етілуіне</a:t>
                      </a:r>
                      <a:r>
                        <a:rPr lang="ru-RU" sz="1000" dirty="0" smtClean="0"/>
                        <a:t> </a:t>
                      </a:r>
                      <a:r>
                        <a:rPr lang="ru-RU" sz="1000" dirty="0" err="1" smtClean="0"/>
                        <a:t>қарай</a:t>
                      </a:r>
                      <a:r>
                        <a:rPr lang="ru-RU" sz="1000" dirty="0" smtClean="0"/>
                        <a:t>:</a:t>
                      </a:r>
                      <a:endParaRPr lang="ru-RU" sz="1000" i="1" dirty="0"/>
                    </a:p>
                  </a:txBody>
                  <a:tcPr/>
                </a:tc>
                <a:tc>
                  <a:txBody>
                    <a:bodyPr/>
                    <a:lstStyle/>
                    <a:p>
                      <a:r>
                        <a:rPr lang="ru-RU" sz="1000" dirty="0" smtClean="0"/>
                        <a:t>• </a:t>
                      </a:r>
                      <a:r>
                        <a:rPr lang="ru-RU" sz="1000" dirty="0" err="1" smtClean="0"/>
                        <a:t>кепілмен</a:t>
                      </a:r>
                      <a:r>
                        <a:rPr lang="ru-RU" sz="1000" dirty="0" smtClean="0"/>
                        <a:t> </a:t>
                      </a:r>
                      <a:r>
                        <a:rPr lang="ru-RU" sz="1000" dirty="0" err="1" smtClean="0"/>
                        <a:t>қамтамасыз</a:t>
                      </a:r>
                      <a:r>
                        <a:rPr lang="ru-RU" sz="1000" dirty="0" smtClean="0"/>
                        <a:t> </a:t>
                      </a:r>
                      <a:r>
                        <a:rPr lang="ru-RU" sz="1000" dirty="0" err="1" smtClean="0"/>
                        <a:t>етілген</a:t>
                      </a:r>
                      <a:r>
                        <a:rPr lang="ru-RU" sz="1000" dirty="0" smtClean="0"/>
                        <a:t>;</a:t>
                      </a:r>
                    </a:p>
                    <a:p>
                      <a:r>
                        <a:rPr lang="ru-RU" sz="1000" dirty="0" smtClean="0"/>
                        <a:t>• </a:t>
                      </a:r>
                      <a:r>
                        <a:rPr lang="ru-RU" sz="1000" dirty="0" err="1" smtClean="0"/>
                        <a:t>үшінші</a:t>
                      </a:r>
                      <a:r>
                        <a:rPr lang="ru-RU" sz="1000" dirty="0" smtClean="0"/>
                        <a:t> </a:t>
                      </a:r>
                      <a:r>
                        <a:rPr lang="ru-RU" sz="1000" dirty="0" err="1" smtClean="0"/>
                        <a:t>түлғаның</a:t>
                      </a:r>
                      <a:r>
                        <a:rPr lang="ru-RU" sz="1000" dirty="0" smtClean="0"/>
                        <a:t> </a:t>
                      </a:r>
                      <a:r>
                        <a:rPr lang="ru-RU" sz="1000" dirty="0" err="1" smtClean="0"/>
                        <a:t>кепілдігімен</a:t>
                      </a:r>
                      <a:r>
                        <a:rPr lang="ru-RU" sz="1000" dirty="0" smtClean="0"/>
                        <a:t> </a:t>
                      </a:r>
                      <a:r>
                        <a:rPr lang="ru-RU" sz="1000" dirty="0" err="1" smtClean="0"/>
                        <a:t>қамтамасыз</a:t>
                      </a:r>
                      <a:r>
                        <a:rPr lang="ru-RU" sz="1000" dirty="0" smtClean="0"/>
                        <a:t> </a:t>
                      </a:r>
                      <a:r>
                        <a:rPr lang="ru-RU" sz="1000" dirty="0" err="1" smtClean="0"/>
                        <a:t>етілген</a:t>
                      </a:r>
                      <a:r>
                        <a:rPr lang="ru-RU" sz="1000" dirty="0" smtClean="0"/>
                        <a:t>;</a:t>
                      </a:r>
                    </a:p>
                    <a:p>
                      <a:r>
                        <a:rPr lang="ru-RU" sz="1000" dirty="0" smtClean="0"/>
                        <a:t>• </a:t>
                      </a:r>
                      <a:r>
                        <a:rPr lang="ru-RU" sz="1000" dirty="0" err="1" smtClean="0"/>
                        <a:t>қамтамасыз</a:t>
                      </a:r>
                      <a:r>
                        <a:rPr lang="ru-RU" sz="1000" dirty="0" smtClean="0"/>
                        <a:t> </a:t>
                      </a:r>
                      <a:r>
                        <a:rPr lang="ru-RU" sz="1000" dirty="0" err="1" smtClean="0"/>
                        <a:t>етілмеген</a:t>
                      </a:r>
                      <a:r>
                        <a:rPr lang="ru-RU" sz="1000" dirty="0" smtClean="0"/>
                        <a:t>.</a:t>
                      </a:r>
                      <a:endParaRPr lang="ru-RU" sz="1000" i="1" dirty="0" smtClean="0"/>
                    </a:p>
                  </a:txBody>
                  <a:tcPr/>
                </a:tc>
              </a:tr>
              <a:tr h="424865">
                <a:tc>
                  <a:txBody>
                    <a:bodyPr/>
                    <a:lstStyle/>
                    <a:p>
                      <a:r>
                        <a:rPr lang="ru-RU" sz="1000" dirty="0" smtClean="0"/>
                        <a:t>9. </a:t>
                      </a:r>
                      <a:r>
                        <a:rPr lang="ru-RU" sz="1000" dirty="0" err="1" smtClean="0"/>
                        <a:t>Айналысына</a:t>
                      </a:r>
                      <a:r>
                        <a:rPr lang="ru-RU" sz="1000" dirty="0" smtClean="0"/>
                        <a:t> </a:t>
                      </a:r>
                      <a:r>
                        <a:rPr lang="ru-RU" sz="1000" dirty="0" err="1" smtClean="0"/>
                        <a:t>қарай</a:t>
                      </a:r>
                      <a:r>
                        <a:rPr lang="ru-RU" sz="1000" dirty="0" smtClean="0"/>
                        <a:t>:</a:t>
                      </a:r>
                      <a:endParaRPr lang="ru-RU" sz="1000" i="1" dirty="0"/>
                    </a:p>
                  </a:txBody>
                  <a:tcPr/>
                </a:tc>
                <a:tc>
                  <a:txBody>
                    <a:bodyPr/>
                    <a:lstStyle/>
                    <a:p>
                      <a:r>
                        <a:rPr lang="ru-RU" sz="1000" dirty="0" smtClean="0"/>
                        <a:t>• </a:t>
                      </a:r>
                      <a:r>
                        <a:rPr lang="ru-RU" sz="1000" dirty="0" err="1" smtClean="0"/>
                        <a:t>еркін</a:t>
                      </a:r>
                      <a:r>
                        <a:rPr lang="ru-RU" sz="1000" dirty="0" smtClean="0"/>
                        <a:t> </a:t>
                      </a:r>
                      <a:r>
                        <a:rPr lang="ru-RU" sz="1000" dirty="0" err="1" smtClean="0"/>
                        <a:t>айналыста</a:t>
                      </a:r>
                      <a:r>
                        <a:rPr lang="ru-RU" sz="1000" dirty="0" smtClean="0"/>
                        <a:t> </a:t>
                      </a:r>
                      <a:r>
                        <a:rPr lang="ru-RU" sz="1000" dirty="0" err="1" smtClean="0"/>
                        <a:t>болады</a:t>
                      </a:r>
                      <a:r>
                        <a:rPr lang="ru-RU" sz="1000" dirty="0" smtClean="0"/>
                        <a:t>;</a:t>
                      </a:r>
                    </a:p>
                    <a:p>
                      <a:r>
                        <a:rPr lang="ru-RU" sz="1000" dirty="0" smtClean="0"/>
                        <a:t>• </a:t>
                      </a:r>
                      <a:r>
                        <a:rPr lang="ru-RU" sz="1000" dirty="0" err="1" smtClean="0"/>
                        <a:t>айналыс</a:t>
                      </a:r>
                      <a:r>
                        <a:rPr lang="ru-RU" sz="1000" dirty="0" smtClean="0"/>
                        <a:t> </a:t>
                      </a:r>
                      <a:r>
                        <a:rPr lang="ru-RU" sz="1000" dirty="0" err="1" smtClean="0"/>
                        <a:t>шеңбері</a:t>
                      </a:r>
                      <a:r>
                        <a:rPr lang="ru-RU" sz="1000" dirty="0" smtClean="0"/>
                        <a:t> </a:t>
                      </a:r>
                      <a:r>
                        <a:rPr lang="ru-RU" sz="1000" dirty="0" err="1" smtClean="0"/>
                        <a:t>шектеулі</a:t>
                      </a:r>
                      <a:r>
                        <a:rPr lang="ru-RU" sz="1000" dirty="0" smtClean="0"/>
                        <a:t>.</a:t>
                      </a:r>
                      <a:endParaRPr lang="ru-RU" sz="1000" i="1" dirty="0" smtClean="0"/>
                    </a:p>
                  </a:txBody>
                  <a:tcPr/>
                </a:tc>
              </a:tr>
            </a:tbl>
          </a:graphicData>
        </a:graphic>
      </p:graphicFrame>
    </p:spTree>
    <p:extLst>
      <p:ext uri="{BB962C8B-B14F-4D97-AF65-F5344CB8AC3E}">
        <p14:creationId xmlns:p14="http://schemas.microsoft.com/office/powerpoint/2010/main" val="1643977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62500" lnSpcReduction="20000"/>
          </a:bodyPr>
          <a:lstStyle/>
          <a:p>
            <a:r>
              <a:rPr lang="ru-RU" i="1" dirty="0"/>
              <a:t>Бағалы </a:t>
            </a:r>
            <a:r>
              <a:rPr lang="ru-RU" i="1" dirty="0" err="1"/>
              <a:t>қағаздармен</a:t>
            </a:r>
            <a:r>
              <a:rPr lang="ru-RU" i="1" dirty="0"/>
              <a:t> </a:t>
            </a:r>
            <a:r>
              <a:rPr lang="ru-RU" i="1" dirty="0" err="1"/>
              <a:t>сауданы</a:t>
            </a:r>
            <a:r>
              <a:rPr lang="ru-RU" i="1" dirty="0"/>
              <a:t> </a:t>
            </a:r>
            <a:r>
              <a:rPr lang="ru-RU" i="1" dirty="0" err="1"/>
              <a:t>қор</a:t>
            </a:r>
            <a:r>
              <a:rPr lang="ru-RU" i="1" dirty="0"/>
              <a:t> </a:t>
            </a:r>
            <a:r>
              <a:rPr lang="ru-RU" i="1" dirty="0" err="1"/>
              <a:t>биржасы</a:t>
            </a:r>
            <a:r>
              <a:rPr lang="ru-RU" i="1" dirty="0"/>
              <a:t>, </a:t>
            </a:r>
            <a:r>
              <a:rPr lang="ru-RU" i="1" dirty="0" err="1"/>
              <a:t>биржадан</a:t>
            </a:r>
            <a:r>
              <a:rPr lang="ru-RU" i="1" dirty="0"/>
              <a:t> </a:t>
            </a:r>
            <a:r>
              <a:rPr lang="ru-RU" i="1" dirty="0" err="1"/>
              <a:t>тыс</a:t>
            </a:r>
            <a:r>
              <a:rPr lang="ru-RU" i="1" dirty="0"/>
              <a:t> </a:t>
            </a:r>
            <a:r>
              <a:rPr lang="ru-RU" i="1" dirty="0" err="1"/>
              <a:t>рыноктің</a:t>
            </a:r>
            <a:r>
              <a:rPr lang="ru-RU" i="1" dirty="0"/>
              <a:t> </a:t>
            </a:r>
            <a:r>
              <a:rPr lang="ru-RU" i="1" dirty="0" err="1"/>
              <a:t>баға</a:t>
            </a:r>
            <a:r>
              <a:rPr lang="ru-RU" i="1" dirty="0"/>
              <a:t> </a:t>
            </a:r>
            <a:r>
              <a:rPr lang="ru-RU" i="1" dirty="0" err="1"/>
              <a:t>кесу</a:t>
            </a:r>
            <a:r>
              <a:rPr lang="ru-RU" i="1" dirty="0"/>
              <a:t> </a:t>
            </a:r>
            <a:r>
              <a:rPr lang="ru-RU" i="1" dirty="0" err="1"/>
              <a:t>ұйымы</a:t>
            </a:r>
            <a:r>
              <a:rPr lang="ru-RU" i="1" dirty="0"/>
              <a:t>, </a:t>
            </a:r>
            <a:r>
              <a:rPr lang="ru-RU" i="1" dirty="0" err="1"/>
              <a:t>заңдарға</a:t>
            </a:r>
            <a:r>
              <a:rPr lang="ru-RU" i="1" dirty="0"/>
              <a:t> </a:t>
            </a:r>
            <a:r>
              <a:rPr lang="ru-RU" i="1" dirty="0" err="1"/>
              <a:t>сәйкес</a:t>
            </a:r>
            <a:r>
              <a:rPr lang="ru-RU" i="1" dirty="0"/>
              <a:t> </a:t>
            </a:r>
            <a:r>
              <a:rPr lang="ru-RU" i="1" dirty="0" err="1"/>
              <a:t>өзге</a:t>
            </a:r>
            <a:r>
              <a:rPr lang="ru-RU" i="1" dirty="0"/>
              <a:t> де </a:t>
            </a:r>
            <a:r>
              <a:rPr lang="ru-RU" i="1" dirty="0" err="1"/>
              <a:t>ұйымдар</a:t>
            </a:r>
            <a:r>
              <a:rPr lang="ru-RU" i="1" dirty="0"/>
              <a:t> </a:t>
            </a:r>
            <a:r>
              <a:rPr lang="ru-RU" i="1" dirty="0" err="1"/>
              <a:t>ұйымдастырады</a:t>
            </a:r>
            <a:r>
              <a:rPr lang="ru-RU" i="1" dirty="0"/>
              <a:t>. Бағалы </a:t>
            </a:r>
            <a:r>
              <a:rPr lang="ru-RU" i="1" dirty="0" err="1"/>
              <a:t>қағаздармен</a:t>
            </a:r>
            <a:r>
              <a:rPr lang="ru-RU" i="1" dirty="0"/>
              <a:t> </a:t>
            </a:r>
            <a:r>
              <a:rPr lang="ru-RU" i="1" dirty="0" err="1"/>
              <a:t>сауданы</a:t>
            </a:r>
            <a:r>
              <a:rPr lang="ru-RU" i="1" dirty="0"/>
              <a:t> </a:t>
            </a:r>
            <a:r>
              <a:rPr lang="ru-RU" i="1" dirty="0" err="1"/>
              <a:t>ұйымдастырушылар</a:t>
            </a:r>
            <a:r>
              <a:rPr lang="ru-RU" i="1" dirty="0"/>
              <a:t> қызметін </a:t>
            </a:r>
            <a:r>
              <a:rPr lang="ru-RU" i="1" dirty="0" err="1"/>
              <a:t>уәкілетті</a:t>
            </a:r>
            <a:r>
              <a:rPr lang="ru-RU" i="1" dirty="0"/>
              <a:t> орган </a:t>
            </a:r>
            <a:r>
              <a:rPr lang="ru-RU" i="1" dirty="0" err="1"/>
              <a:t>лицензиялауға</a:t>
            </a:r>
            <a:r>
              <a:rPr lang="ru-RU" i="1" dirty="0"/>
              <a:t> </a:t>
            </a:r>
            <a:r>
              <a:rPr lang="ru-RU" i="1" dirty="0" err="1"/>
              <a:t>тиіс</a:t>
            </a:r>
            <a:r>
              <a:rPr lang="ru-RU" i="1" dirty="0"/>
              <a:t>.</a:t>
            </a:r>
          </a:p>
          <a:p>
            <a:r>
              <a:rPr lang="ru-RU" i="1" dirty="0" err="1"/>
              <a:t>Қор</a:t>
            </a:r>
            <a:r>
              <a:rPr lang="ru-RU" i="1" dirty="0"/>
              <a:t> </a:t>
            </a:r>
            <a:r>
              <a:rPr lang="ru-RU" i="1" dirty="0" err="1"/>
              <a:t>биржасы</a:t>
            </a:r>
            <a:r>
              <a:rPr lang="ru-RU" i="1" dirty="0"/>
              <a:t> – </a:t>
            </a:r>
            <a:r>
              <a:rPr lang="ru-RU" i="1" dirty="0" err="1"/>
              <a:t>бағалы</a:t>
            </a:r>
            <a:r>
              <a:rPr lang="ru-RU" i="1" dirty="0"/>
              <a:t> </a:t>
            </a:r>
            <a:r>
              <a:rPr lang="ru-RU" i="1" dirty="0" err="1"/>
              <a:t>қағаздар</a:t>
            </a:r>
            <a:r>
              <a:rPr lang="ru-RU" i="1" dirty="0"/>
              <a:t> </a:t>
            </a:r>
            <a:r>
              <a:rPr lang="ru-RU" i="1" dirty="0" err="1"/>
              <a:t>рыногінің</a:t>
            </a:r>
            <a:r>
              <a:rPr lang="ru-RU" i="1" dirty="0"/>
              <a:t> </a:t>
            </a:r>
            <a:r>
              <a:rPr lang="ru-RU" i="1" dirty="0" err="1"/>
              <a:t>кәсіпқой</a:t>
            </a:r>
            <a:r>
              <a:rPr lang="ru-RU" i="1" dirty="0"/>
              <a:t> </a:t>
            </a:r>
            <a:r>
              <a:rPr lang="ru-RU" i="1" dirty="0" err="1"/>
              <a:t>қатысушылары</a:t>
            </a:r>
            <a:r>
              <a:rPr lang="ru-RU" i="1" dirty="0"/>
              <a:t> </a:t>
            </a:r>
            <a:r>
              <a:rPr lang="ru-RU" i="1" dirty="0" err="1"/>
              <a:t>құратын</a:t>
            </a:r>
            <a:r>
              <a:rPr lang="ru-RU" i="1" dirty="0"/>
              <a:t> </a:t>
            </a:r>
            <a:r>
              <a:rPr lang="ru-RU" i="1" dirty="0" err="1"/>
              <a:t>жабық</a:t>
            </a:r>
            <a:r>
              <a:rPr lang="ru-RU" i="1" dirty="0"/>
              <a:t> </a:t>
            </a:r>
            <a:r>
              <a:rPr lang="ru-RU" i="1" dirty="0" err="1"/>
              <a:t>акционерлік</a:t>
            </a:r>
            <a:r>
              <a:rPr lang="ru-RU" i="1" dirty="0"/>
              <a:t> </a:t>
            </a:r>
            <a:r>
              <a:rPr lang="ru-RU" i="1" dirty="0" err="1"/>
              <a:t>қоғам</a:t>
            </a:r>
            <a:r>
              <a:rPr lang="ru-RU" i="1" dirty="0"/>
              <a:t> </a:t>
            </a:r>
            <a:r>
              <a:rPr lang="ru-RU" i="1" dirty="0" err="1"/>
              <a:t>нысанындағы</a:t>
            </a:r>
            <a:r>
              <a:rPr lang="ru-RU" i="1" dirty="0"/>
              <a:t> </a:t>
            </a:r>
            <a:r>
              <a:rPr lang="ru-RU" i="1" dirty="0" err="1"/>
              <a:t>өзін</a:t>
            </a:r>
            <a:r>
              <a:rPr lang="ru-RU" i="1" dirty="0"/>
              <a:t> - </a:t>
            </a:r>
            <a:r>
              <a:rPr lang="ru-RU" i="1" dirty="0" err="1"/>
              <a:t>өзі</a:t>
            </a:r>
            <a:r>
              <a:rPr lang="ru-RU" i="1" dirty="0"/>
              <a:t> </a:t>
            </a:r>
            <a:r>
              <a:rPr lang="ru-RU" i="1" dirty="0" err="1"/>
              <a:t>реттейтін</a:t>
            </a:r>
            <a:r>
              <a:rPr lang="ru-RU" i="1" dirty="0"/>
              <a:t> </a:t>
            </a:r>
            <a:r>
              <a:rPr lang="ru-RU" i="1" dirty="0" err="1"/>
              <a:t>коммерциялық</a:t>
            </a:r>
            <a:r>
              <a:rPr lang="ru-RU" i="1" dirty="0"/>
              <a:t> </a:t>
            </a:r>
            <a:r>
              <a:rPr lang="ru-RU" i="1" dirty="0" err="1"/>
              <a:t>емес</a:t>
            </a:r>
            <a:r>
              <a:rPr lang="ru-RU" i="1" dirty="0"/>
              <a:t> </a:t>
            </a:r>
            <a:r>
              <a:rPr lang="ru-RU" i="1" dirty="0" err="1"/>
              <a:t>ұйым</a:t>
            </a:r>
            <a:r>
              <a:rPr lang="ru-RU" i="1" dirty="0"/>
              <a:t>. </a:t>
            </a:r>
            <a:r>
              <a:rPr lang="ru-RU" i="1" dirty="0" err="1"/>
              <a:t>Қор</a:t>
            </a:r>
            <a:r>
              <a:rPr lang="ru-RU" i="1" dirty="0"/>
              <a:t> </a:t>
            </a:r>
            <a:r>
              <a:rPr lang="ru-RU" i="1" dirty="0" err="1"/>
              <a:t>биржасының</a:t>
            </a:r>
            <a:r>
              <a:rPr lang="ru-RU" i="1" dirty="0"/>
              <a:t> </a:t>
            </a:r>
            <a:r>
              <a:rPr lang="ru-RU" i="1" dirty="0" err="1"/>
              <a:t>қызметі</a:t>
            </a:r>
            <a:r>
              <a:rPr lang="ru-RU" i="1" dirty="0"/>
              <a:t> </a:t>
            </a:r>
            <a:r>
              <a:rPr lang="ru-RU" i="1" dirty="0" err="1"/>
              <a:t>өзін</a:t>
            </a:r>
            <a:r>
              <a:rPr lang="ru-RU" i="1" dirty="0"/>
              <a:t> - </a:t>
            </a:r>
            <a:r>
              <a:rPr lang="ru-RU" i="1" dirty="0" err="1"/>
              <a:t>өзі</a:t>
            </a:r>
            <a:r>
              <a:rPr lang="ru-RU" i="1" dirty="0"/>
              <a:t> </a:t>
            </a:r>
            <a:r>
              <a:rPr lang="ru-RU" i="1" dirty="0" err="1"/>
              <a:t>өтеу</a:t>
            </a:r>
            <a:r>
              <a:rPr lang="ru-RU" i="1" dirty="0"/>
              <a:t> </a:t>
            </a:r>
            <a:r>
              <a:rPr lang="ru-RU" i="1" dirty="0" err="1"/>
              <a:t>қағидатына</a:t>
            </a:r>
            <a:r>
              <a:rPr lang="ru-RU" i="1" dirty="0"/>
              <a:t> </a:t>
            </a:r>
            <a:r>
              <a:rPr lang="ru-RU" i="1" dirty="0" err="1"/>
              <a:t>негізделеді</a:t>
            </a:r>
            <a:r>
              <a:rPr lang="ru-RU" i="1" dirty="0"/>
              <a:t> </a:t>
            </a:r>
            <a:r>
              <a:rPr lang="ru-RU" i="1" dirty="0" err="1"/>
              <a:t>және</a:t>
            </a:r>
            <a:r>
              <a:rPr lang="ru-RU" i="1" dirty="0"/>
              <a:t> </a:t>
            </a:r>
            <a:r>
              <a:rPr lang="ru-RU" i="1" dirty="0" err="1"/>
              <a:t>оның</a:t>
            </a:r>
            <a:r>
              <a:rPr lang="ru-RU" i="1" dirty="0"/>
              <a:t> </a:t>
            </a:r>
            <a:r>
              <a:rPr lang="ru-RU" i="1" dirty="0" err="1"/>
              <a:t>қызметінен</a:t>
            </a:r>
            <a:r>
              <a:rPr lang="ru-RU" i="1" dirty="0"/>
              <a:t> </a:t>
            </a:r>
            <a:r>
              <a:rPr lang="ru-RU" i="1" dirty="0" err="1"/>
              <a:t>түскен</a:t>
            </a:r>
            <a:r>
              <a:rPr lang="ru-RU" i="1" dirty="0"/>
              <a:t> </a:t>
            </a:r>
            <a:r>
              <a:rPr lang="ru-RU" i="1" dirty="0" err="1"/>
              <a:t>кірістер</a:t>
            </a:r>
            <a:r>
              <a:rPr lang="ru-RU" i="1" dirty="0"/>
              <a:t> </a:t>
            </a:r>
            <a:r>
              <a:rPr lang="ru-RU" i="1" dirty="0" err="1"/>
              <a:t>биржаны</a:t>
            </a:r>
            <a:r>
              <a:rPr lang="ru-RU" i="1" dirty="0"/>
              <a:t> </a:t>
            </a:r>
            <a:r>
              <a:rPr lang="ru-RU" i="1" dirty="0" err="1"/>
              <a:t>материалдық</a:t>
            </a:r>
            <a:r>
              <a:rPr lang="ru-RU" i="1" dirty="0"/>
              <a:t> – </a:t>
            </a:r>
            <a:r>
              <a:rPr lang="ru-RU" i="1" dirty="0" err="1"/>
              <a:t>техникалық</a:t>
            </a:r>
            <a:r>
              <a:rPr lang="ru-RU" i="1" dirty="0"/>
              <a:t> </a:t>
            </a:r>
            <a:r>
              <a:rPr lang="ru-RU" i="1" dirty="0" err="1"/>
              <a:t>дамытуға</a:t>
            </a:r>
            <a:r>
              <a:rPr lang="ru-RU" i="1" dirty="0"/>
              <a:t> </a:t>
            </a:r>
            <a:r>
              <a:rPr lang="ru-RU" i="1" dirty="0" err="1"/>
              <a:t>пайдаланылады</a:t>
            </a:r>
            <a:r>
              <a:rPr lang="ru-RU" i="1" dirty="0"/>
              <a:t>.</a:t>
            </a:r>
          </a:p>
          <a:p>
            <a:r>
              <a:rPr lang="ru-RU" i="1" dirty="0" err="1"/>
              <a:t>Қор</a:t>
            </a:r>
            <a:r>
              <a:rPr lang="ru-RU" i="1" dirty="0"/>
              <a:t> </a:t>
            </a:r>
            <a:r>
              <a:rPr lang="ru-RU" i="1" dirty="0" err="1"/>
              <a:t>биржасы</a:t>
            </a:r>
            <a:r>
              <a:rPr lang="ru-RU" i="1" dirty="0"/>
              <a:t> </a:t>
            </a:r>
            <a:r>
              <a:rPr lang="ru-RU" i="1" dirty="0" err="1"/>
              <a:t>қаржы</a:t>
            </a:r>
            <a:r>
              <a:rPr lang="ru-RU" i="1" dirty="0"/>
              <a:t> </a:t>
            </a:r>
            <a:r>
              <a:rPr lang="ru-RU" i="1" dirty="0" err="1"/>
              <a:t>құралдарымен</a:t>
            </a:r>
            <a:r>
              <a:rPr lang="ru-RU" i="1" dirty="0"/>
              <a:t> </a:t>
            </a:r>
            <a:r>
              <a:rPr lang="ru-RU" i="1" dirty="0" err="1"/>
              <a:t>мәмілелер</a:t>
            </a:r>
            <a:r>
              <a:rPr lang="ru-RU" i="1" dirty="0"/>
              <a:t> </a:t>
            </a:r>
            <a:r>
              <a:rPr lang="ru-RU" i="1" dirty="0" err="1"/>
              <a:t>жасауға</a:t>
            </a:r>
            <a:r>
              <a:rPr lang="ru-RU" i="1" dirty="0"/>
              <a:t> </a:t>
            </a:r>
            <a:r>
              <a:rPr lang="ru-RU" i="1" dirty="0" err="1"/>
              <a:t>арналған</a:t>
            </a:r>
            <a:r>
              <a:rPr lang="ru-RU" i="1" dirty="0"/>
              <a:t> </a:t>
            </a:r>
            <a:r>
              <a:rPr lang="ru-RU" i="1" dirty="0" err="1"/>
              <a:t>үй</a:t>
            </a:r>
            <a:r>
              <a:rPr lang="ru-RU" i="1" dirty="0"/>
              <a:t> – </a:t>
            </a:r>
            <a:r>
              <a:rPr lang="ru-RU" i="1" dirty="0" err="1"/>
              <a:t>жай</a:t>
            </a:r>
            <a:r>
              <a:rPr lang="ru-RU" i="1" dirty="0"/>
              <a:t> </a:t>
            </a:r>
            <a:r>
              <a:rPr lang="ru-RU" i="1" dirty="0" err="1"/>
              <a:t>болып</a:t>
            </a:r>
            <a:r>
              <a:rPr lang="ru-RU" i="1" dirty="0"/>
              <a:t> </a:t>
            </a:r>
            <a:r>
              <a:rPr lang="ru-RU" i="1" dirty="0" err="1"/>
              <a:t>табылатын</a:t>
            </a:r>
            <a:r>
              <a:rPr lang="ru-RU" i="1" dirty="0"/>
              <a:t> </a:t>
            </a:r>
            <a:r>
              <a:rPr lang="ru-RU" i="1" dirty="0" err="1"/>
              <a:t>арнайы</a:t>
            </a:r>
            <a:r>
              <a:rPr lang="ru-RU" i="1" dirty="0"/>
              <a:t> </a:t>
            </a:r>
            <a:r>
              <a:rPr lang="ru-RU" i="1" dirty="0" err="1"/>
              <a:t>жабдықталған</a:t>
            </a:r>
            <a:r>
              <a:rPr lang="ru-RU" i="1" dirty="0"/>
              <a:t> </a:t>
            </a:r>
            <a:r>
              <a:rPr lang="ru-RU" i="1" dirty="0" err="1"/>
              <a:t>сауда</a:t>
            </a:r>
            <a:r>
              <a:rPr lang="ru-RU" i="1" dirty="0"/>
              <a:t> </a:t>
            </a:r>
            <a:r>
              <a:rPr lang="ru-RU" i="1" dirty="0" err="1"/>
              <a:t>алаңын</a:t>
            </a:r>
            <a:r>
              <a:rPr lang="ru-RU" i="1" dirty="0"/>
              <a:t> </a:t>
            </a:r>
            <a:r>
              <a:rPr lang="ru-RU" i="1" dirty="0" err="1"/>
              <a:t>береді</a:t>
            </a:r>
            <a:r>
              <a:rPr lang="ru-RU" i="1" dirty="0"/>
              <a:t> </a:t>
            </a:r>
            <a:r>
              <a:rPr lang="ru-RU" i="1" dirty="0" err="1"/>
              <a:t>және</a:t>
            </a:r>
            <a:r>
              <a:rPr lang="ru-RU" i="1" dirty="0"/>
              <a:t> </a:t>
            </a:r>
            <a:r>
              <a:rPr lang="ru-RU" i="1" dirty="0" err="1"/>
              <a:t>қаржы</a:t>
            </a:r>
            <a:r>
              <a:rPr lang="ru-RU" i="1" dirty="0"/>
              <a:t> </a:t>
            </a:r>
            <a:r>
              <a:rPr lang="ru-RU" i="1" dirty="0" err="1"/>
              <a:t>құралдарымен</a:t>
            </a:r>
            <a:r>
              <a:rPr lang="ru-RU" i="1" dirty="0"/>
              <a:t> </a:t>
            </a:r>
            <a:r>
              <a:rPr lang="ru-RU" i="1" dirty="0" err="1"/>
              <a:t>сауда</a:t>
            </a:r>
            <a:r>
              <a:rPr lang="ru-RU" i="1" dirty="0"/>
              <a:t> </a:t>
            </a:r>
            <a:r>
              <a:rPr lang="ru-RU" i="1" dirty="0" err="1"/>
              <a:t>жасауды</a:t>
            </a:r>
            <a:r>
              <a:rPr lang="ru-RU" i="1" dirty="0"/>
              <a:t> </a:t>
            </a:r>
            <a:r>
              <a:rPr lang="ru-RU" i="1" dirty="0" err="1"/>
              <a:t>ұйымдастырады</a:t>
            </a:r>
            <a:r>
              <a:rPr lang="ru-RU" i="1" dirty="0"/>
              <a:t>, </a:t>
            </a:r>
            <a:r>
              <a:rPr lang="ru-RU" i="1" dirty="0" err="1"/>
              <a:t>қаржы</a:t>
            </a:r>
            <a:r>
              <a:rPr lang="ru-RU" i="1" dirty="0"/>
              <a:t> </a:t>
            </a:r>
            <a:r>
              <a:rPr lang="ru-RU" i="1" dirty="0" err="1"/>
              <a:t>құралдарына</a:t>
            </a:r>
            <a:r>
              <a:rPr lang="ru-RU" i="1" dirty="0"/>
              <a:t> </a:t>
            </a:r>
            <a:r>
              <a:rPr lang="ru-RU" i="1" dirty="0" err="1"/>
              <a:t>баға</a:t>
            </a:r>
            <a:r>
              <a:rPr lang="ru-RU" i="1" dirty="0"/>
              <a:t> </a:t>
            </a:r>
            <a:r>
              <a:rPr lang="ru-RU" i="1" dirty="0" err="1"/>
              <a:t>кесуді</a:t>
            </a:r>
            <a:r>
              <a:rPr lang="ru-RU" i="1" dirty="0"/>
              <a:t> </a:t>
            </a:r>
            <a:r>
              <a:rPr lang="ru-RU" i="1" dirty="0" err="1"/>
              <a:t>жүзеге</a:t>
            </a:r>
            <a:r>
              <a:rPr lang="ru-RU" i="1" dirty="0"/>
              <a:t> </a:t>
            </a:r>
            <a:r>
              <a:rPr lang="ru-RU" i="1" dirty="0" err="1"/>
              <a:t>асырады</a:t>
            </a:r>
            <a:r>
              <a:rPr lang="ru-RU" i="1" dirty="0"/>
              <a:t>, </a:t>
            </a:r>
            <a:r>
              <a:rPr lang="ru-RU" i="1" dirty="0" err="1"/>
              <a:t>мүшелеріне</a:t>
            </a:r>
            <a:r>
              <a:rPr lang="ru-RU" i="1" dirty="0"/>
              <a:t> </a:t>
            </a:r>
            <a:r>
              <a:rPr lang="ru-RU" i="1" dirty="0" err="1"/>
              <a:t>ұйымдық</a:t>
            </a:r>
            <a:r>
              <a:rPr lang="ru-RU" i="1" dirty="0"/>
              <a:t>, </a:t>
            </a:r>
            <a:r>
              <a:rPr lang="ru-RU" i="1" dirty="0" err="1"/>
              <a:t>ақпараттық</a:t>
            </a:r>
            <a:r>
              <a:rPr lang="ru-RU" i="1" dirty="0"/>
              <a:t>, </a:t>
            </a:r>
            <a:r>
              <a:rPr lang="ru-RU" i="1" dirty="0" err="1"/>
              <a:t>консультациялық</a:t>
            </a:r>
            <a:r>
              <a:rPr lang="ru-RU" i="1" dirty="0"/>
              <a:t> </a:t>
            </a:r>
            <a:r>
              <a:rPr lang="ru-RU" i="1" dirty="0" err="1"/>
              <a:t>қызметтер</a:t>
            </a:r>
            <a:r>
              <a:rPr lang="ru-RU" i="1" dirty="0"/>
              <a:t> </a:t>
            </a:r>
            <a:r>
              <a:rPr lang="ru-RU" i="1" dirty="0" err="1"/>
              <a:t>көрсетеді</a:t>
            </a:r>
            <a:r>
              <a:rPr lang="ru-RU" i="1" dirty="0"/>
              <a:t> </a:t>
            </a:r>
            <a:r>
              <a:rPr lang="ru-RU" i="1" dirty="0" err="1"/>
              <a:t>және</a:t>
            </a:r>
            <a:r>
              <a:rPr lang="ru-RU" i="1" dirty="0"/>
              <a:t> </a:t>
            </a:r>
            <a:r>
              <a:rPr lang="ru-RU" i="1" dirty="0" err="1"/>
              <a:t>заңнамада</a:t>
            </a:r>
            <a:r>
              <a:rPr lang="ru-RU" i="1" dirty="0"/>
              <a:t> </a:t>
            </a:r>
            <a:r>
              <a:rPr lang="ru-RU" i="1" dirty="0" err="1"/>
              <a:t>көрсетілген</a:t>
            </a:r>
            <a:r>
              <a:rPr lang="ru-RU" i="1" dirty="0"/>
              <a:t> </a:t>
            </a:r>
            <a:r>
              <a:rPr lang="ru-RU" i="1" dirty="0" err="1"/>
              <a:t>өзге</a:t>
            </a:r>
            <a:r>
              <a:rPr lang="ru-RU" i="1" dirty="0"/>
              <a:t> де </a:t>
            </a:r>
            <a:r>
              <a:rPr lang="ru-RU" i="1" dirty="0" err="1"/>
              <a:t>функцияларды</a:t>
            </a:r>
            <a:r>
              <a:rPr lang="ru-RU" i="1" dirty="0"/>
              <a:t> </a:t>
            </a:r>
            <a:r>
              <a:rPr lang="ru-RU" i="1" dirty="0" err="1"/>
              <a:t>жүзеге</a:t>
            </a:r>
            <a:r>
              <a:rPr lang="ru-RU" i="1" dirty="0"/>
              <a:t> </a:t>
            </a:r>
            <a:r>
              <a:rPr lang="ru-RU" i="1" dirty="0" err="1"/>
              <a:t>асырады</a:t>
            </a:r>
            <a:r>
              <a:rPr lang="ru-RU" i="1" dirty="0"/>
              <a:t>.</a:t>
            </a:r>
          </a:p>
          <a:p>
            <a:r>
              <a:rPr lang="ru-RU" i="1" dirty="0" err="1"/>
              <a:t>Биржада</a:t>
            </a:r>
            <a:r>
              <a:rPr lang="ru-RU" i="1" dirty="0"/>
              <a:t> </a:t>
            </a:r>
            <a:r>
              <a:rPr lang="ru-RU" i="1" dirty="0" err="1"/>
              <a:t>орны</a:t>
            </a:r>
            <a:r>
              <a:rPr lang="ru-RU" i="1" dirty="0"/>
              <a:t> бар </a:t>
            </a:r>
            <a:r>
              <a:rPr lang="ru-RU" i="1" dirty="0" err="1"/>
              <a:t>және</a:t>
            </a:r>
            <a:r>
              <a:rPr lang="ru-RU" i="1" dirty="0"/>
              <a:t> </a:t>
            </a:r>
            <a:r>
              <a:rPr lang="ru-RU" i="1" dirty="0" err="1"/>
              <a:t>қаржы</a:t>
            </a:r>
            <a:r>
              <a:rPr lang="ru-RU" i="1" dirty="0"/>
              <a:t> </a:t>
            </a:r>
            <a:r>
              <a:rPr lang="ru-RU" i="1" dirty="0" err="1"/>
              <a:t>құралдарымен</a:t>
            </a:r>
            <a:r>
              <a:rPr lang="ru-RU" i="1" dirty="0"/>
              <a:t> </a:t>
            </a:r>
            <a:r>
              <a:rPr lang="ru-RU" i="1" dirty="0" err="1"/>
              <a:t>саудаға</a:t>
            </a:r>
            <a:r>
              <a:rPr lang="ru-RU" i="1" dirty="0"/>
              <a:t> </a:t>
            </a:r>
            <a:r>
              <a:rPr lang="ru-RU" i="1" dirty="0" err="1"/>
              <a:t>қатысатын</a:t>
            </a:r>
            <a:r>
              <a:rPr lang="ru-RU" i="1" dirty="0"/>
              <a:t> </a:t>
            </a:r>
            <a:r>
              <a:rPr lang="ru-RU" i="1" dirty="0" err="1"/>
              <a:t>бағалы</a:t>
            </a:r>
            <a:r>
              <a:rPr lang="ru-RU" i="1" dirty="0"/>
              <a:t> </a:t>
            </a:r>
            <a:r>
              <a:rPr lang="ru-RU" i="1" dirty="0" err="1"/>
              <a:t>қағаздар</a:t>
            </a:r>
            <a:r>
              <a:rPr lang="ru-RU" i="1" dirty="0"/>
              <a:t> </a:t>
            </a:r>
            <a:r>
              <a:rPr lang="ru-RU" i="1" dirty="0" err="1"/>
              <a:t>рыногінің</a:t>
            </a:r>
            <a:r>
              <a:rPr lang="ru-RU" i="1" dirty="0"/>
              <a:t> </a:t>
            </a:r>
            <a:r>
              <a:rPr lang="ru-RU" i="1" dirty="0" err="1"/>
              <a:t>кәсіпқой</a:t>
            </a:r>
            <a:r>
              <a:rPr lang="ru-RU" i="1" dirty="0"/>
              <a:t> </a:t>
            </a:r>
            <a:r>
              <a:rPr lang="ru-RU" i="1" dirty="0" err="1"/>
              <a:t>қатысушылары</a:t>
            </a:r>
            <a:r>
              <a:rPr lang="ru-RU" i="1" dirty="0"/>
              <a:t> </a:t>
            </a:r>
            <a:r>
              <a:rPr lang="ru-RU" i="1" dirty="0" err="1"/>
              <a:t>қор</a:t>
            </a:r>
            <a:r>
              <a:rPr lang="ru-RU" i="1" dirty="0"/>
              <a:t> </a:t>
            </a:r>
            <a:r>
              <a:rPr lang="ru-RU" i="1" dirty="0" err="1"/>
              <a:t>биржаларының</a:t>
            </a:r>
            <a:r>
              <a:rPr lang="ru-RU" i="1" dirty="0"/>
              <a:t> </a:t>
            </a:r>
            <a:r>
              <a:rPr lang="ru-RU" i="1" dirty="0" err="1"/>
              <a:t>мүшелері</a:t>
            </a:r>
            <a:r>
              <a:rPr lang="ru-RU" i="1" dirty="0"/>
              <a:t> </a:t>
            </a:r>
            <a:r>
              <a:rPr lang="ru-RU" i="1" dirty="0" err="1"/>
              <a:t>болып</a:t>
            </a:r>
            <a:r>
              <a:rPr lang="ru-RU" i="1" dirty="0"/>
              <a:t> </a:t>
            </a:r>
            <a:r>
              <a:rPr lang="ru-RU" i="1" dirty="0" err="1"/>
              <a:t>табылады</a:t>
            </a:r>
            <a:r>
              <a:rPr lang="ru-RU" i="1" dirty="0"/>
              <a:t>. </a:t>
            </a:r>
            <a:r>
              <a:rPr lang="ru-RU" i="1" dirty="0" err="1"/>
              <a:t>Қор</a:t>
            </a:r>
            <a:r>
              <a:rPr lang="ru-RU" i="1" dirty="0"/>
              <a:t> </a:t>
            </a:r>
            <a:r>
              <a:rPr lang="ru-RU" i="1" dirty="0" err="1"/>
              <a:t>биржасының</a:t>
            </a:r>
            <a:r>
              <a:rPr lang="ru-RU" i="1" dirty="0"/>
              <a:t> </a:t>
            </a:r>
            <a:r>
              <a:rPr lang="ru-RU" i="1" dirty="0" err="1"/>
              <a:t>кемінде</a:t>
            </a:r>
            <a:r>
              <a:rPr lang="ru-RU" i="1" dirty="0"/>
              <a:t> он </a:t>
            </a:r>
            <a:r>
              <a:rPr lang="ru-RU" i="1" dirty="0" err="1"/>
              <a:t>мүшесі</a:t>
            </a:r>
            <a:r>
              <a:rPr lang="ru-RU" i="1" dirty="0"/>
              <a:t> </a:t>
            </a:r>
            <a:r>
              <a:rPr lang="ru-RU" i="1" dirty="0" err="1"/>
              <a:t>болуы</a:t>
            </a:r>
            <a:r>
              <a:rPr lang="ru-RU" i="1" dirty="0"/>
              <a:t> </a:t>
            </a:r>
            <a:r>
              <a:rPr lang="ru-RU" i="1" dirty="0" err="1"/>
              <a:t>тиіс</a:t>
            </a:r>
            <a:r>
              <a:rPr lang="ru-RU" i="1" dirty="0"/>
              <a:t>.</a:t>
            </a:r>
          </a:p>
          <a:p>
            <a:r>
              <a:rPr lang="ru-RU" i="1" dirty="0" err="1"/>
              <a:t>Қор</a:t>
            </a:r>
            <a:r>
              <a:rPr lang="ru-RU" i="1" dirty="0"/>
              <a:t> </a:t>
            </a:r>
            <a:r>
              <a:rPr lang="ru-RU" i="1" dirty="0" err="1"/>
              <a:t>биржасы</a:t>
            </a:r>
            <a:r>
              <a:rPr lang="ru-RU" i="1" dirty="0"/>
              <a:t> </a:t>
            </a:r>
            <a:r>
              <a:rPr lang="ru-RU" i="1" dirty="0" err="1"/>
              <a:t>өзінің</a:t>
            </a:r>
            <a:r>
              <a:rPr lang="ru-RU" i="1" dirty="0"/>
              <a:t> </a:t>
            </a:r>
            <a:r>
              <a:rPr lang="ru-RU" i="1" dirty="0" err="1"/>
              <a:t>бағалы</a:t>
            </a:r>
            <a:r>
              <a:rPr lang="ru-RU" i="1" dirty="0"/>
              <a:t> </a:t>
            </a:r>
            <a:r>
              <a:rPr lang="ru-RU" i="1" dirty="0" err="1"/>
              <a:t>қағаздар</a:t>
            </a:r>
            <a:r>
              <a:rPr lang="ru-RU" i="1" dirty="0"/>
              <a:t> </a:t>
            </a:r>
            <a:r>
              <a:rPr lang="ru-RU" i="1" dirty="0" err="1"/>
              <a:t>рыногіндегі</a:t>
            </a:r>
            <a:r>
              <a:rPr lang="ru-RU" i="1" dirty="0"/>
              <a:t> </a:t>
            </a:r>
            <a:r>
              <a:rPr lang="ru-RU" i="1" dirty="0" err="1"/>
              <a:t>қызметінде</a:t>
            </a:r>
            <a:r>
              <a:rPr lang="ru-RU" i="1" dirty="0"/>
              <a:t> </a:t>
            </a:r>
            <a:r>
              <a:rPr lang="ru-RU" i="1" dirty="0" err="1"/>
              <a:t>мемлекеттік</a:t>
            </a:r>
            <a:r>
              <a:rPr lang="ru-RU" i="1" dirty="0"/>
              <a:t> </a:t>
            </a:r>
            <a:r>
              <a:rPr lang="ru-RU" i="1" dirty="0" err="1"/>
              <a:t>органдарға</a:t>
            </a:r>
            <a:r>
              <a:rPr lang="ru-RU" i="1" dirty="0"/>
              <a:t> </a:t>
            </a:r>
            <a:r>
              <a:rPr lang="ru-RU" i="1" dirty="0" err="1"/>
              <a:t>тәуелді</a:t>
            </a:r>
            <a:r>
              <a:rPr lang="ru-RU" i="1" dirty="0"/>
              <a:t> </a:t>
            </a:r>
            <a:r>
              <a:rPr lang="ru-RU" i="1" dirty="0" err="1"/>
              <a:t>емес</a:t>
            </a:r>
            <a:r>
              <a:rPr lang="ru-RU" i="1" dirty="0"/>
              <a:t>. </a:t>
            </a:r>
            <a:r>
              <a:rPr lang="ru-RU" i="1" dirty="0" err="1"/>
              <a:t>Қор</a:t>
            </a:r>
            <a:r>
              <a:rPr lang="ru-RU" i="1" dirty="0"/>
              <a:t> </a:t>
            </a:r>
            <a:r>
              <a:rPr lang="ru-RU" i="1" dirty="0" err="1"/>
              <a:t>биржасының</a:t>
            </a:r>
            <a:r>
              <a:rPr lang="ru-RU" i="1" dirty="0"/>
              <a:t> </a:t>
            </a:r>
            <a:r>
              <a:rPr lang="ru-RU" i="1" dirty="0" err="1"/>
              <a:t>жұмыс</a:t>
            </a:r>
            <a:r>
              <a:rPr lang="ru-RU" i="1" dirty="0"/>
              <a:t> </a:t>
            </a:r>
            <a:r>
              <a:rPr lang="ru-RU" i="1" dirty="0" err="1"/>
              <a:t>істеуі</a:t>
            </a:r>
            <a:r>
              <a:rPr lang="ru-RU" i="1" dirty="0"/>
              <a:t> </a:t>
            </a:r>
            <a:r>
              <a:rPr lang="ru-RU" i="1" dirty="0" err="1"/>
              <a:t>айырықша</a:t>
            </a:r>
            <a:r>
              <a:rPr lang="ru-RU" i="1" dirty="0"/>
              <a:t> </a:t>
            </a:r>
            <a:r>
              <a:rPr lang="ru-RU" i="1" dirty="0" err="1"/>
              <a:t>болып</a:t>
            </a:r>
            <a:r>
              <a:rPr lang="ru-RU" i="1" dirty="0"/>
              <a:t> </a:t>
            </a:r>
            <a:r>
              <a:rPr lang="ru-RU" i="1" dirty="0" err="1"/>
              <a:t>келеді</a:t>
            </a:r>
            <a:r>
              <a:rPr lang="ru-RU" i="1" dirty="0"/>
              <a:t> </a:t>
            </a:r>
            <a:r>
              <a:rPr lang="ru-RU" i="1" dirty="0" err="1"/>
              <a:t>және</a:t>
            </a:r>
            <a:r>
              <a:rPr lang="ru-RU" i="1" dirty="0"/>
              <a:t> </a:t>
            </a:r>
            <a:r>
              <a:rPr lang="ru-RU" i="1" dirty="0" err="1"/>
              <a:t>кез</a:t>
            </a:r>
            <a:r>
              <a:rPr lang="ru-RU" i="1" dirty="0"/>
              <a:t> </a:t>
            </a:r>
            <a:r>
              <a:rPr lang="ru-RU" i="1" dirty="0" err="1"/>
              <a:t>келген</a:t>
            </a:r>
            <a:r>
              <a:rPr lang="ru-RU" i="1" dirty="0"/>
              <a:t> </a:t>
            </a:r>
            <a:r>
              <a:rPr lang="ru-RU" i="1" dirty="0" err="1"/>
              <a:t>қызмет</a:t>
            </a:r>
            <a:r>
              <a:rPr lang="ru-RU" i="1" dirty="0"/>
              <a:t> </a:t>
            </a:r>
            <a:r>
              <a:rPr lang="ru-RU" i="1" dirty="0" err="1"/>
              <a:t>түрлерін</a:t>
            </a:r>
            <a:r>
              <a:rPr lang="ru-RU" i="1" dirty="0"/>
              <a:t> </a:t>
            </a:r>
            <a:r>
              <a:rPr lang="ru-RU" i="1" dirty="0" err="1"/>
              <a:t>жүзеге</a:t>
            </a:r>
            <a:r>
              <a:rPr lang="ru-RU" i="1" dirty="0"/>
              <a:t> </a:t>
            </a:r>
            <a:r>
              <a:rPr lang="ru-RU" i="1" dirty="0" err="1"/>
              <a:t>асырумен</a:t>
            </a:r>
            <a:r>
              <a:rPr lang="ru-RU" i="1" dirty="0"/>
              <a:t> </a:t>
            </a:r>
            <a:r>
              <a:rPr lang="ru-RU" i="1" dirty="0" err="1"/>
              <a:t>сыйыспайды</a:t>
            </a:r>
            <a:r>
              <a:rPr lang="ru-RU" i="1" dirty="0"/>
              <a:t>, </a:t>
            </a:r>
            <a:r>
              <a:rPr lang="ru-RU" i="1" dirty="0" err="1"/>
              <a:t>оның</a:t>
            </a:r>
            <a:r>
              <a:rPr lang="ru-RU" i="1" dirty="0"/>
              <a:t> </a:t>
            </a:r>
            <a:r>
              <a:rPr lang="ru-RU" i="1" dirty="0" err="1"/>
              <a:t>тауар</a:t>
            </a:r>
            <a:r>
              <a:rPr lang="ru-RU" i="1" dirty="0"/>
              <a:t> </a:t>
            </a:r>
            <a:r>
              <a:rPr lang="ru-RU" i="1" dirty="0" err="1"/>
              <a:t>биржаларының</a:t>
            </a:r>
            <a:r>
              <a:rPr lang="ru-RU" i="1" dirty="0"/>
              <a:t> </a:t>
            </a:r>
            <a:r>
              <a:rPr lang="ru-RU" i="1" dirty="0" err="1"/>
              <a:t>функцияларын</a:t>
            </a:r>
            <a:r>
              <a:rPr lang="ru-RU" i="1" dirty="0"/>
              <a:t> </a:t>
            </a:r>
            <a:r>
              <a:rPr lang="ru-RU" i="1" dirty="0" err="1"/>
              <a:t>орындауға</a:t>
            </a:r>
            <a:r>
              <a:rPr lang="ru-RU" i="1" dirty="0"/>
              <a:t> </a:t>
            </a:r>
            <a:r>
              <a:rPr lang="ru-RU" i="1" dirty="0" err="1"/>
              <a:t>құқығы</a:t>
            </a:r>
            <a:r>
              <a:rPr lang="ru-RU" i="1" dirty="0"/>
              <a:t> </a:t>
            </a:r>
            <a:r>
              <a:rPr lang="ru-RU" i="1" dirty="0" err="1"/>
              <a:t>жоқ</a:t>
            </a:r>
            <a:r>
              <a:rPr lang="ru-RU" i="1" dirty="0"/>
              <a:t>. </a:t>
            </a:r>
            <a:r>
              <a:rPr lang="ru-RU" i="1" dirty="0" err="1"/>
              <a:t>Қор</a:t>
            </a:r>
            <a:r>
              <a:rPr lang="ru-RU" i="1" dirty="0"/>
              <a:t> </a:t>
            </a:r>
            <a:r>
              <a:rPr lang="ru-RU" i="1" dirty="0" err="1"/>
              <a:t>биржасының</a:t>
            </a:r>
            <a:r>
              <a:rPr lang="ru-RU" i="1" dirty="0"/>
              <a:t> </a:t>
            </a:r>
            <a:r>
              <a:rPr lang="ru-RU" i="1" dirty="0" err="1"/>
              <a:t>жұмыс</a:t>
            </a:r>
            <a:r>
              <a:rPr lang="ru-RU" i="1" dirty="0"/>
              <a:t> </a:t>
            </a:r>
            <a:r>
              <a:rPr lang="ru-RU" i="1" dirty="0" err="1"/>
              <a:t>істеуіне</a:t>
            </a:r>
            <a:r>
              <a:rPr lang="ru-RU" i="1" dirty="0"/>
              <a:t> </a:t>
            </a:r>
            <a:r>
              <a:rPr lang="ru-RU" i="1" dirty="0" err="1"/>
              <a:t>белгіленген</a:t>
            </a:r>
            <a:r>
              <a:rPr lang="ru-RU" i="1" dirty="0"/>
              <a:t> </a:t>
            </a:r>
            <a:r>
              <a:rPr lang="ru-RU" i="1" dirty="0" err="1"/>
              <a:t>тәртіппен</a:t>
            </a:r>
            <a:r>
              <a:rPr lang="ru-RU" i="1" dirty="0"/>
              <a:t> </a:t>
            </a:r>
            <a:r>
              <a:rPr lang="ru-RU" i="1" dirty="0" err="1"/>
              <a:t>лицензиясы</a:t>
            </a:r>
            <a:r>
              <a:rPr lang="ru-RU" i="1" dirty="0"/>
              <a:t> </a:t>
            </a:r>
            <a:r>
              <a:rPr lang="ru-RU" i="1" dirty="0" err="1"/>
              <a:t>уәкілетті</a:t>
            </a:r>
            <a:r>
              <a:rPr lang="ru-RU" i="1" dirty="0"/>
              <a:t> орган </a:t>
            </a:r>
            <a:r>
              <a:rPr lang="ru-RU" i="1" dirty="0" err="1"/>
              <a:t>береді</a:t>
            </a:r>
            <a:r>
              <a:rPr lang="ru-RU" i="1" dirty="0"/>
              <a:t>.</a:t>
            </a:r>
          </a:p>
          <a:p>
            <a:r>
              <a:rPr lang="ru-RU" i="1" dirty="0" err="1"/>
              <a:t>Қор</a:t>
            </a:r>
            <a:r>
              <a:rPr lang="ru-RU" i="1" dirty="0"/>
              <a:t> </a:t>
            </a:r>
            <a:r>
              <a:rPr lang="ru-RU" i="1" dirty="0" err="1"/>
              <a:t>биржасының</a:t>
            </a:r>
            <a:r>
              <a:rPr lang="ru-RU" i="1" dirty="0"/>
              <a:t> </a:t>
            </a:r>
            <a:r>
              <a:rPr lang="ru-RU" i="1" dirty="0" err="1"/>
              <a:t>кірістері</a:t>
            </a:r>
            <a:r>
              <a:rPr lang="ru-RU" i="1" dirty="0"/>
              <a:t> </a:t>
            </a:r>
            <a:r>
              <a:rPr lang="ru-RU" i="1" dirty="0" err="1"/>
              <a:t>негізінен</a:t>
            </a:r>
            <a:r>
              <a:rPr lang="ru-RU" i="1" dirty="0"/>
              <a:t> </a:t>
            </a:r>
            <a:r>
              <a:rPr lang="ru-RU" i="1" dirty="0" err="1"/>
              <a:t>биржалық</a:t>
            </a:r>
            <a:r>
              <a:rPr lang="ru-RU" i="1" dirty="0"/>
              <a:t> </a:t>
            </a:r>
            <a:r>
              <a:rPr lang="ru-RU" i="1" dirty="0" err="1"/>
              <a:t>саудаға</a:t>
            </a:r>
            <a:r>
              <a:rPr lang="ru-RU" i="1" dirty="0"/>
              <a:t> </a:t>
            </a:r>
            <a:r>
              <a:rPr lang="ru-RU" i="1" dirty="0" err="1"/>
              <a:t>қатысушылар</a:t>
            </a:r>
            <a:r>
              <a:rPr lang="ru-RU" i="1" dirty="0"/>
              <a:t> </a:t>
            </a:r>
            <a:r>
              <a:rPr lang="ru-RU" i="1" dirty="0" err="1"/>
              <a:t>төлейтін</a:t>
            </a:r>
            <a:r>
              <a:rPr lang="ru-RU" i="1" dirty="0"/>
              <a:t> </a:t>
            </a:r>
            <a:r>
              <a:rPr lang="ru-RU" i="1" dirty="0" err="1"/>
              <a:t>жарналар</a:t>
            </a:r>
            <a:r>
              <a:rPr lang="ru-RU" i="1" dirty="0"/>
              <a:t> мен </a:t>
            </a:r>
            <a:r>
              <a:rPr lang="ru-RU" i="1" dirty="0" err="1"/>
              <a:t>алымдардан</a:t>
            </a:r>
            <a:r>
              <a:rPr lang="ru-RU" i="1" dirty="0"/>
              <a:t>, </a:t>
            </a:r>
            <a:r>
              <a:rPr lang="ru-RU" i="1" dirty="0" err="1"/>
              <a:t>биржаның</a:t>
            </a:r>
            <a:r>
              <a:rPr lang="ru-RU" i="1" dirty="0"/>
              <a:t> </a:t>
            </a:r>
            <a:r>
              <a:rPr lang="ru-RU" i="1" dirty="0" err="1"/>
              <a:t>акцияларын</a:t>
            </a:r>
            <a:r>
              <a:rPr lang="ru-RU" i="1" dirty="0"/>
              <a:t> </a:t>
            </a:r>
            <a:r>
              <a:rPr lang="ru-RU" i="1" dirty="0" err="1"/>
              <a:t>сатудан</a:t>
            </a:r>
            <a:r>
              <a:rPr lang="ru-RU" i="1" dirty="0"/>
              <a:t> </a:t>
            </a:r>
            <a:r>
              <a:rPr lang="ru-RU" i="1" dirty="0" err="1"/>
              <a:t>түскен</a:t>
            </a:r>
            <a:r>
              <a:rPr lang="ru-RU" i="1" dirty="0"/>
              <a:t> </a:t>
            </a:r>
            <a:r>
              <a:rPr lang="ru-RU" i="1" dirty="0" err="1"/>
              <a:t>қаражаттан</a:t>
            </a:r>
            <a:r>
              <a:rPr lang="ru-RU" i="1" dirty="0"/>
              <a:t>, </a:t>
            </a:r>
            <a:r>
              <a:rPr lang="ru-RU" i="1" dirty="0" err="1"/>
              <a:t>оның</a:t>
            </a:r>
            <a:r>
              <a:rPr lang="ru-RU" i="1" dirty="0"/>
              <a:t> </a:t>
            </a:r>
            <a:r>
              <a:rPr lang="ru-RU" i="1" dirty="0" err="1"/>
              <a:t>ақпараттық</a:t>
            </a:r>
            <a:r>
              <a:rPr lang="ru-RU" i="1" dirty="0"/>
              <a:t>, </a:t>
            </a:r>
            <a:r>
              <a:rPr lang="ru-RU" i="1" dirty="0" err="1"/>
              <a:t>консультациялық</a:t>
            </a:r>
            <a:r>
              <a:rPr lang="ru-RU" i="1" dirty="0"/>
              <a:t> </a:t>
            </a:r>
            <a:r>
              <a:rPr lang="ru-RU" i="1" dirty="0" err="1"/>
              <a:t>және</a:t>
            </a:r>
            <a:r>
              <a:rPr lang="ru-RU" i="1" dirty="0"/>
              <a:t> </a:t>
            </a:r>
            <a:r>
              <a:rPr lang="ru-RU" i="1" dirty="0" err="1"/>
              <a:t>өзге</a:t>
            </a:r>
            <a:r>
              <a:rPr lang="ru-RU" i="1" dirty="0"/>
              <a:t> де </a:t>
            </a:r>
            <a:r>
              <a:rPr lang="ru-RU" i="1" dirty="0" err="1"/>
              <a:t>қызмет</a:t>
            </a:r>
            <a:r>
              <a:rPr lang="ru-RU" i="1" dirty="0"/>
              <a:t> </a:t>
            </a:r>
            <a:r>
              <a:rPr lang="ru-RU" i="1" dirty="0" err="1"/>
              <a:t>көрсетуінен</a:t>
            </a:r>
            <a:r>
              <a:rPr lang="ru-RU" i="1" dirty="0"/>
              <a:t> </a:t>
            </a:r>
            <a:r>
              <a:rPr lang="ru-RU" i="1" dirty="0" err="1"/>
              <a:t>алынған</a:t>
            </a:r>
            <a:r>
              <a:rPr lang="ru-RU" i="1" dirty="0"/>
              <a:t> </a:t>
            </a:r>
            <a:r>
              <a:rPr lang="ru-RU" i="1" dirty="0" err="1"/>
              <a:t>қаражаттарынан</a:t>
            </a:r>
            <a:r>
              <a:rPr lang="ru-RU" i="1" dirty="0"/>
              <a:t> </a:t>
            </a:r>
            <a:r>
              <a:rPr lang="ru-RU" i="1" dirty="0" err="1"/>
              <a:t>құрылады</a:t>
            </a:r>
            <a:r>
              <a:rPr lang="ru-RU" i="1" dirty="0"/>
              <a:t>. </a:t>
            </a:r>
            <a:r>
              <a:rPr lang="ru-RU" i="1" dirty="0" err="1"/>
              <a:t>Олар</a:t>
            </a:r>
            <a:r>
              <a:rPr lang="ru-RU" i="1" dirty="0"/>
              <a:t> </a:t>
            </a:r>
            <a:r>
              <a:rPr lang="ru-RU" i="1" dirty="0" err="1"/>
              <a:t>биржаның</a:t>
            </a:r>
            <a:r>
              <a:rPr lang="ru-RU" i="1" dirty="0"/>
              <a:t> </a:t>
            </a:r>
            <a:r>
              <a:rPr lang="ru-RU" i="1" dirty="0" err="1"/>
              <a:t>өзінің</a:t>
            </a:r>
            <a:r>
              <a:rPr lang="ru-RU" i="1" dirty="0"/>
              <a:t> </a:t>
            </a:r>
            <a:r>
              <a:rPr lang="ru-RU" i="1" dirty="0" err="1"/>
              <a:t>функцияларын</a:t>
            </a:r>
            <a:r>
              <a:rPr lang="ru-RU" i="1" dirty="0"/>
              <a:t> </a:t>
            </a:r>
            <a:r>
              <a:rPr lang="ru-RU" i="1" dirty="0" err="1"/>
              <a:t>жүзеге</a:t>
            </a:r>
            <a:r>
              <a:rPr lang="ru-RU" i="1" dirty="0"/>
              <a:t> </a:t>
            </a:r>
            <a:r>
              <a:rPr lang="ru-RU" i="1" dirty="0" err="1"/>
              <a:t>асырумен</a:t>
            </a:r>
            <a:r>
              <a:rPr lang="ru-RU" i="1" dirty="0"/>
              <a:t>, </a:t>
            </a:r>
            <a:r>
              <a:rPr lang="ru-RU" i="1" dirty="0" err="1"/>
              <a:t>оның</a:t>
            </a:r>
            <a:r>
              <a:rPr lang="ru-RU" i="1" dirty="0"/>
              <a:t> </a:t>
            </a:r>
            <a:r>
              <a:rPr lang="ru-RU" i="1" dirty="0" err="1"/>
              <a:t>қызметінің</a:t>
            </a:r>
            <a:r>
              <a:rPr lang="ru-RU" i="1" dirty="0"/>
              <a:t> </a:t>
            </a:r>
            <a:r>
              <a:rPr lang="ru-RU" i="1" dirty="0" err="1"/>
              <a:t>кеңеюімен</a:t>
            </a:r>
            <a:r>
              <a:rPr lang="ru-RU" i="1" dirty="0"/>
              <a:t> </a:t>
            </a:r>
            <a:r>
              <a:rPr lang="ru-RU" i="1" dirty="0" err="1"/>
              <a:t>және</a:t>
            </a:r>
            <a:r>
              <a:rPr lang="ru-RU" i="1" dirty="0"/>
              <a:t> </a:t>
            </a:r>
            <a:r>
              <a:rPr lang="ru-RU" i="1" dirty="0" err="1"/>
              <a:t>жетілдіруімен</a:t>
            </a:r>
            <a:r>
              <a:rPr lang="ru-RU" i="1" dirty="0"/>
              <a:t> </a:t>
            </a:r>
            <a:r>
              <a:rPr lang="ru-RU" i="1" dirty="0" err="1"/>
              <a:t>байланысты</a:t>
            </a:r>
            <a:r>
              <a:rPr lang="ru-RU" i="1" dirty="0"/>
              <a:t> </a:t>
            </a:r>
            <a:r>
              <a:rPr lang="ru-RU" i="1" dirty="0" err="1"/>
              <a:t>шығыстарын</a:t>
            </a:r>
            <a:r>
              <a:rPr lang="ru-RU" i="1" dirty="0"/>
              <a:t> </a:t>
            </a:r>
            <a:r>
              <a:rPr lang="ru-RU" i="1" dirty="0" err="1"/>
              <a:t>жабуға</a:t>
            </a:r>
            <a:r>
              <a:rPr lang="ru-RU" i="1" dirty="0"/>
              <a:t> </a:t>
            </a:r>
            <a:r>
              <a:rPr lang="ru-RU" i="1" dirty="0" err="1"/>
              <a:t>бағытталады</a:t>
            </a:r>
            <a:r>
              <a:rPr lang="ru-RU" i="1" dirty="0"/>
              <a:t>.</a:t>
            </a:r>
          </a:p>
          <a:p>
            <a:endParaRPr lang="ru-RU" i="1" dirty="0"/>
          </a:p>
        </p:txBody>
      </p:sp>
      <p:sp>
        <p:nvSpPr>
          <p:cNvPr id="2" name="Заголовок 1"/>
          <p:cNvSpPr>
            <a:spLocks noGrp="1"/>
          </p:cNvSpPr>
          <p:nvPr>
            <p:ph type="title"/>
          </p:nvPr>
        </p:nvSpPr>
        <p:spPr/>
        <p:txBody>
          <a:bodyPr>
            <a:normAutofit fontScale="90000"/>
          </a:bodyPr>
          <a:lstStyle/>
          <a:p>
            <a:r>
              <a:rPr lang="ru-RU" dirty="0" err="1"/>
              <a:t>Қор</a:t>
            </a:r>
            <a:r>
              <a:rPr lang="ru-RU" dirty="0"/>
              <a:t> </a:t>
            </a:r>
            <a:r>
              <a:rPr lang="ru-RU" dirty="0" err="1"/>
              <a:t>биржасы</a:t>
            </a:r>
            <a:r>
              <a:rPr lang="ru-RU" dirty="0"/>
              <a:t/>
            </a:r>
            <a:br>
              <a:rPr lang="ru-RU" dirty="0"/>
            </a:br>
            <a:endParaRPr lang="ru-RU" dirty="0"/>
          </a:p>
        </p:txBody>
      </p:sp>
    </p:spTree>
    <p:extLst>
      <p:ext uri="{BB962C8B-B14F-4D97-AF65-F5344CB8AC3E}">
        <p14:creationId xmlns:p14="http://schemas.microsoft.com/office/powerpoint/2010/main" val="3511597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p:cNvGraphicFramePr>
            <a:graphicFrameLocks noGrp="1"/>
          </p:cNvGraphicFramePr>
          <p:nvPr>
            <p:ph idx="4294967295"/>
            <p:extLst>
              <p:ext uri="{D42A27DB-BD31-4B8C-83A1-F6EECF244321}">
                <p14:modId xmlns:p14="http://schemas.microsoft.com/office/powerpoint/2010/main" val="1077919149"/>
              </p:ext>
            </p:extLst>
          </p:nvPr>
        </p:nvGraphicFramePr>
        <p:xfrm>
          <a:off x="467544" y="1052736"/>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4084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kk-KZ" i="1" dirty="0" smtClean="0"/>
              <a:t>Қаржы рыногы туралы ұғым</a:t>
            </a:r>
          </a:p>
          <a:p>
            <a:r>
              <a:rPr lang="kk-KZ" i="1" dirty="0" smtClean="0"/>
              <a:t>Бағалы қағаздар рыногы, оның мәні және негізгі белгілері. Бағалы қағаздар түрлері.</a:t>
            </a:r>
          </a:p>
          <a:p>
            <a:r>
              <a:rPr lang="kk-KZ" i="1" dirty="0" smtClean="0"/>
              <a:t>Қор биржасы</a:t>
            </a:r>
            <a:endParaRPr lang="ru-RU" i="1" dirty="0"/>
          </a:p>
        </p:txBody>
      </p:sp>
      <p:sp>
        <p:nvSpPr>
          <p:cNvPr id="2" name="Заголовок 1"/>
          <p:cNvSpPr>
            <a:spLocks noGrp="1"/>
          </p:cNvSpPr>
          <p:nvPr>
            <p:ph type="title"/>
          </p:nvPr>
        </p:nvSpPr>
        <p:spPr/>
        <p:txBody>
          <a:bodyPr/>
          <a:lstStyle/>
          <a:p>
            <a:endParaRPr lang="ru-RU" dirty="0"/>
          </a:p>
        </p:txBody>
      </p:sp>
    </p:spTree>
    <p:extLst>
      <p:ext uri="{BB962C8B-B14F-4D97-AF65-F5344CB8AC3E}">
        <p14:creationId xmlns:p14="http://schemas.microsoft.com/office/powerpoint/2010/main" val="353454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92500" lnSpcReduction="10000"/>
          </a:bodyPr>
          <a:lstStyle/>
          <a:p>
            <a:r>
              <a:rPr lang="ru-RU" i="1" dirty="0" smtClean="0"/>
              <a:t> </a:t>
            </a:r>
            <a:r>
              <a:rPr lang="ru-RU" i="1" dirty="0" smtClean="0">
                <a:solidFill>
                  <a:schemeClr val="accent1">
                    <a:lumMod val="75000"/>
                  </a:schemeClr>
                </a:solidFill>
              </a:rPr>
              <a:t>Қаржы </a:t>
            </a:r>
            <a:r>
              <a:rPr lang="ru-RU" i="1" dirty="0" err="1" smtClean="0">
                <a:solidFill>
                  <a:schemeClr val="accent1">
                    <a:lumMod val="75000"/>
                  </a:schemeClr>
                </a:solidFill>
              </a:rPr>
              <a:t>рыногы</a:t>
            </a:r>
            <a:r>
              <a:rPr lang="ru-RU" i="1" dirty="0" smtClean="0">
                <a:solidFill>
                  <a:schemeClr val="accent1">
                    <a:lumMod val="75000"/>
                  </a:schemeClr>
                </a:solidFill>
              </a:rPr>
              <a:t> </a:t>
            </a:r>
            <a:r>
              <a:rPr lang="ru-RU" i="1" dirty="0" smtClean="0"/>
              <a:t>- </a:t>
            </a:r>
            <a:r>
              <a:rPr lang="ru-RU" i="1" dirty="0" err="1" smtClean="0"/>
              <a:t>бұл</a:t>
            </a:r>
            <a:r>
              <a:rPr lang="ru-RU" i="1" dirty="0" smtClean="0"/>
              <a:t>, </a:t>
            </a:r>
            <a:r>
              <a:rPr lang="ru-RU" i="1" dirty="0" err="1" smtClean="0"/>
              <a:t>ең</a:t>
            </a:r>
            <a:r>
              <a:rPr lang="ru-RU" i="1" dirty="0" smtClean="0"/>
              <a:t> </a:t>
            </a:r>
            <a:r>
              <a:rPr lang="ru-RU" i="1" dirty="0" err="1" smtClean="0"/>
              <a:t>алдымен</a:t>
            </a:r>
            <a:r>
              <a:rPr lang="ru-RU" i="1" dirty="0" smtClean="0"/>
              <a:t> </a:t>
            </a:r>
            <a:r>
              <a:rPr lang="ru-RU" i="1" dirty="0" err="1" smtClean="0"/>
              <a:t>дербес</a:t>
            </a:r>
            <a:r>
              <a:rPr lang="ru-RU" i="1" dirty="0" smtClean="0"/>
              <a:t> </a:t>
            </a:r>
            <a:r>
              <a:rPr lang="ru-RU" i="1" dirty="0" err="1" smtClean="0"/>
              <a:t>экономикалық</a:t>
            </a:r>
            <a:r>
              <a:rPr lang="ru-RU" i="1" dirty="0" smtClean="0"/>
              <a:t> категория </a:t>
            </a:r>
            <a:r>
              <a:rPr lang="ru-RU" i="1" dirty="0" err="1" smtClean="0"/>
              <a:t>ретінде</a:t>
            </a:r>
            <a:r>
              <a:rPr lang="ru-RU" i="1" dirty="0" smtClean="0"/>
              <a:t> </a:t>
            </a:r>
            <a:r>
              <a:rPr lang="ru-RU" i="1" dirty="0" err="1" smtClean="0"/>
              <a:t>бағалы</a:t>
            </a:r>
            <a:r>
              <a:rPr lang="ru-RU" i="1" dirty="0" smtClean="0"/>
              <a:t> </a:t>
            </a:r>
            <a:r>
              <a:rPr lang="ru-RU" i="1" dirty="0" err="1" smtClean="0"/>
              <a:t>қағаздарды</a:t>
            </a:r>
            <a:r>
              <a:rPr lang="ru-RU" i="1" dirty="0" smtClean="0"/>
              <a:t> </a:t>
            </a:r>
            <a:r>
              <a:rPr lang="ru-RU" i="1" dirty="0" err="1" smtClean="0"/>
              <a:t>сату</a:t>
            </a:r>
            <a:r>
              <a:rPr lang="ru-RU" i="1" dirty="0" smtClean="0"/>
              <a:t> мен </a:t>
            </a:r>
            <a:r>
              <a:rPr lang="ru-RU" i="1" dirty="0" err="1" smtClean="0"/>
              <a:t>қайта</a:t>
            </a:r>
            <a:r>
              <a:rPr lang="ru-RU" i="1" dirty="0" smtClean="0"/>
              <a:t> </a:t>
            </a:r>
            <a:r>
              <a:rPr lang="ru-RU" i="1" dirty="0" err="1" smtClean="0"/>
              <a:t>сату</a:t>
            </a:r>
            <a:r>
              <a:rPr lang="ru-RU" i="1" dirty="0" smtClean="0"/>
              <a:t> </a:t>
            </a:r>
            <a:r>
              <a:rPr lang="ru-RU" i="1" dirty="0" err="1" smtClean="0"/>
              <a:t>жөніндегі</a:t>
            </a:r>
            <a:r>
              <a:rPr lang="ru-RU" i="1" dirty="0" smtClean="0"/>
              <a:t> </a:t>
            </a:r>
            <a:r>
              <a:rPr lang="ru-RU" i="1" dirty="0" err="1" smtClean="0"/>
              <a:t>операцияларды</a:t>
            </a:r>
            <a:r>
              <a:rPr lang="ru-RU" i="1" dirty="0" smtClean="0"/>
              <a:t> </a:t>
            </a:r>
            <a:r>
              <a:rPr lang="ru-RU" i="1" dirty="0" err="1" smtClean="0"/>
              <a:t>жүзеге</a:t>
            </a:r>
            <a:r>
              <a:rPr lang="ru-RU" i="1" dirty="0" smtClean="0"/>
              <a:t> </a:t>
            </a:r>
            <a:r>
              <a:rPr lang="ru-RU" i="1" dirty="0" err="1" smtClean="0"/>
              <a:t>асыру</a:t>
            </a:r>
            <a:r>
              <a:rPr lang="ru-RU" i="1" dirty="0" smtClean="0"/>
              <a:t> </a:t>
            </a:r>
            <a:r>
              <a:rPr lang="ru-RU" i="1" dirty="0" err="1" smtClean="0"/>
              <a:t>жолымен</a:t>
            </a:r>
            <a:r>
              <a:rPr lang="ru-RU" i="1" dirty="0" smtClean="0"/>
              <a:t> </a:t>
            </a:r>
            <a:r>
              <a:rPr lang="ru-RU" i="1" dirty="0" err="1" smtClean="0"/>
              <a:t>кәсіпорындардың</a:t>
            </a:r>
            <a:r>
              <a:rPr lang="ru-RU" i="1" dirty="0" smtClean="0"/>
              <a:t>, </a:t>
            </a:r>
            <a:r>
              <a:rPr lang="ru-RU" i="1" dirty="0" err="1" smtClean="0"/>
              <a:t>фирмалардың</a:t>
            </a:r>
            <a:r>
              <a:rPr lang="ru-RU" i="1" dirty="0" smtClean="0"/>
              <a:t>, </a:t>
            </a:r>
            <a:r>
              <a:rPr lang="ru-RU" i="1" dirty="0" err="1" smtClean="0"/>
              <a:t>банктердің</a:t>
            </a:r>
            <a:r>
              <a:rPr lang="ru-RU" i="1" dirty="0" smtClean="0"/>
              <a:t>, </a:t>
            </a:r>
            <a:r>
              <a:rPr lang="ru-RU" i="1" dirty="0" err="1" smtClean="0"/>
              <a:t>жинақтаушы</a:t>
            </a:r>
            <a:r>
              <a:rPr lang="ru-RU" i="1" dirty="0" smtClean="0"/>
              <a:t> </a:t>
            </a:r>
            <a:r>
              <a:rPr lang="ru-RU" i="1" dirty="0" err="1" smtClean="0"/>
              <a:t>зейнетақы</a:t>
            </a:r>
            <a:r>
              <a:rPr lang="ru-RU" i="1" dirty="0" smtClean="0"/>
              <a:t> </a:t>
            </a:r>
            <a:r>
              <a:rPr lang="ru-RU" i="1" dirty="0" err="1" smtClean="0"/>
              <a:t>қорларының</a:t>
            </a:r>
            <a:r>
              <a:rPr lang="ru-RU" i="1" dirty="0" smtClean="0"/>
              <a:t>, </a:t>
            </a:r>
            <a:r>
              <a:rPr lang="ru-RU" i="1" dirty="0" err="1" smtClean="0"/>
              <a:t>сақтық</a:t>
            </a:r>
            <a:r>
              <a:rPr lang="ru-RU" i="1" dirty="0" smtClean="0"/>
              <a:t> </a:t>
            </a:r>
            <a:r>
              <a:rPr lang="ru-RU" i="1" dirty="0" err="1" smtClean="0"/>
              <a:t>институттардың</a:t>
            </a:r>
            <a:r>
              <a:rPr lang="ru-RU" i="1" dirty="0" smtClean="0"/>
              <a:t>, </a:t>
            </a:r>
            <a:r>
              <a:rPr lang="ru-RU" i="1" dirty="0" err="1" smtClean="0"/>
              <a:t>мемлекеттің</a:t>
            </a:r>
            <a:r>
              <a:rPr lang="ru-RU" i="1" dirty="0" smtClean="0"/>
              <a:t> </a:t>
            </a:r>
            <a:r>
              <a:rPr lang="ru-RU" i="1" dirty="0" err="1" smtClean="0"/>
              <a:t>және</a:t>
            </a:r>
            <a:r>
              <a:rPr lang="ru-RU" i="1" dirty="0" smtClean="0"/>
              <a:t> </a:t>
            </a:r>
            <a:r>
              <a:rPr lang="ru-RU" i="1" dirty="0" err="1" smtClean="0"/>
              <a:t>халықтың</a:t>
            </a:r>
            <a:r>
              <a:rPr lang="ru-RU" i="1" dirty="0" smtClean="0"/>
              <a:t> </a:t>
            </a:r>
            <a:r>
              <a:rPr lang="ru-RU" i="1" dirty="0" err="1" smtClean="0"/>
              <a:t>уақытша</a:t>
            </a:r>
            <a:r>
              <a:rPr lang="ru-RU" i="1" dirty="0" smtClean="0"/>
              <a:t> бос </a:t>
            </a:r>
            <a:r>
              <a:rPr lang="ru-RU" i="1" dirty="0" err="1" smtClean="0"/>
              <a:t>ақшасын</a:t>
            </a:r>
            <a:r>
              <a:rPr lang="ru-RU" i="1" dirty="0" smtClean="0"/>
              <a:t> </a:t>
            </a:r>
            <a:r>
              <a:rPr lang="ru-RU" i="1" dirty="0" err="1" smtClean="0"/>
              <a:t>жұмылдыруды</a:t>
            </a:r>
            <a:r>
              <a:rPr lang="ru-RU" i="1" dirty="0" smtClean="0"/>
              <a:t>, </a:t>
            </a:r>
            <a:r>
              <a:rPr lang="ru-RU" i="1" dirty="0" err="1" smtClean="0"/>
              <a:t>бөлуді</a:t>
            </a:r>
            <a:r>
              <a:rPr lang="ru-RU" i="1" dirty="0" smtClean="0"/>
              <a:t> </a:t>
            </a:r>
            <a:r>
              <a:rPr lang="ru-RU" i="1" dirty="0" err="1" smtClean="0"/>
              <a:t>және</a:t>
            </a:r>
            <a:r>
              <a:rPr lang="ru-RU" i="1" dirty="0" smtClean="0"/>
              <a:t> </a:t>
            </a:r>
            <a:r>
              <a:rPr lang="ru-RU" i="1" dirty="0" err="1" smtClean="0"/>
              <a:t>қайта</a:t>
            </a:r>
            <a:r>
              <a:rPr lang="ru-RU" i="1" dirty="0" smtClean="0"/>
              <a:t> </a:t>
            </a:r>
            <a:r>
              <a:rPr lang="ru-RU" i="1" dirty="0" err="1" smtClean="0"/>
              <a:t>бөлуді</a:t>
            </a:r>
            <a:r>
              <a:rPr lang="ru-RU" i="1" dirty="0" smtClean="0"/>
              <a:t> </a:t>
            </a:r>
            <a:r>
              <a:rPr lang="ru-RU" i="1" dirty="0" err="1" smtClean="0"/>
              <a:t>қамтамасыз</a:t>
            </a:r>
            <a:r>
              <a:rPr lang="ru-RU" i="1" dirty="0" smtClean="0"/>
              <a:t> </a:t>
            </a:r>
            <a:r>
              <a:rPr lang="ru-RU" i="1" dirty="0" err="1" smtClean="0"/>
              <a:t>ететін</a:t>
            </a:r>
            <a:r>
              <a:rPr lang="ru-RU" i="1" dirty="0" smtClean="0"/>
              <a:t> </a:t>
            </a:r>
            <a:r>
              <a:rPr lang="ru-RU" i="1" dirty="0" err="1" smtClean="0"/>
              <a:t>нарықтық</a:t>
            </a:r>
            <a:r>
              <a:rPr lang="ru-RU" i="1" dirty="0" smtClean="0"/>
              <a:t> </a:t>
            </a:r>
            <a:r>
              <a:rPr lang="ru-RU" i="1" dirty="0" err="1" smtClean="0"/>
              <a:t>қатынастардың</a:t>
            </a:r>
            <a:r>
              <a:rPr lang="ru-RU" i="1" dirty="0" smtClean="0"/>
              <a:t> </a:t>
            </a:r>
            <a:r>
              <a:rPr lang="ru-RU" i="1" dirty="0" err="1" smtClean="0"/>
              <a:t>жиынтығы</a:t>
            </a:r>
            <a:r>
              <a:rPr lang="ru-RU" i="1" dirty="0" smtClean="0"/>
              <a:t>. </a:t>
            </a:r>
            <a:r>
              <a:rPr lang="ru-RU" i="1" dirty="0" err="1" smtClean="0"/>
              <a:t>Ол</a:t>
            </a:r>
            <a:r>
              <a:rPr lang="ru-RU" i="1" dirty="0" smtClean="0"/>
              <a:t> </a:t>
            </a:r>
            <a:r>
              <a:rPr lang="ru-RU" i="1" dirty="0" err="1" smtClean="0"/>
              <a:t>нарықтық</a:t>
            </a:r>
            <a:r>
              <a:rPr lang="ru-RU" i="1" dirty="0" smtClean="0"/>
              <a:t> </a:t>
            </a:r>
            <a:r>
              <a:rPr lang="ru-RU" i="1" dirty="0" err="1" smtClean="0"/>
              <a:t>қатынастар</a:t>
            </a:r>
            <a:r>
              <a:rPr lang="ru-RU" i="1" dirty="0" smtClean="0"/>
              <a:t> </a:t>
            </a:r>
            <a:r>
              <a:rPr lang="ru-RU" i="1" dirty="0" err="1" smtClean="0"/>
              <a:t>жүйесінің</a:t>
            </a:r>
            <a:r>
              <a:rPr lang="ru-RU" i="1" dirty="0" smtClean="0"/>
              <a:t> </a:t>
            </a:r>
            <a:r>
              <a:rPr lang="ru-RU" i="1" dirty="0" err="1" smtClean="0"/>
              <a:t>құрамды</a:t>
            </a:r>
            <a:r>
              <a:rPr lang="ru-RU" i="1" dirty="0" smtClean="0"/>
              <a:t> </a:t>
            </a:r>
            <a:r>
              <a:rPr lang="ru-RU" i="1" dirty="0" err="1" smtClean="0"/>
              <a:t>бөлігі</a:t>
            </a:r>
            <a:r>
              <a:rPr lang="ru-RU" i="1" dirty="0" smtClean="0"/>
              <a:t> </a:t>
            </a:r>
            <a:r>
              <a:rPr lang="ru-RU" i="1" dirty="0" err="1" smtClean="0"/>
              <a:t>болып</a:t>
            </a:r>
            <a:r>
              <a:rPr lang="ru-RU" i="1" dirty="0" smtClean="0"/>
              <a:t> </a:t>
            </a:r>
            <a:r>
              <a:rPr lang="ru-RU" i="1" dirty="0" err="1" smtClean="0"/>
              <a:t>табылады</a:t>
            </a:r>
            <a:r>
              <a:rPr lang="ru-RU" i="1" dirty="0" smtClean="0"/>
              <a:t> </a:t>
            </a:r>
            <a:r>
              <a:rPr lang="ru-RU" i="1" dirty="0" err="1" smtClean="0"/>
              <a:t>және</a:t>
            </a:r>
            <a:r>
              <a:rPr lang="ru-RU" i="1" dirty="0" smtClean="0"/>
              <a:t> </a:t>
            </a:r>
            <a:r>
              <a:rPr lang="ru-RU" i="1" dirty="0" err="1" smtClean="0"/>
              <a:t>тауар</a:t>
            </a:r>
            <a:r>
              <a:rPr lang="ru-RU" i="1" dirty="0" smtClean="0"/>
              <a:t>, </a:t>
            </a:r>
            <a:r>
              <a:rPr lang="ru-RU" i="1" dirty="0" err="1" smtClean="0"/>
              <a:t>ақша</a:t>
            </a:r>
            <a:r>
              <a:rPr lang="ru-RU" i="1" dirty="0" smtClean="0"/>
              <a:t>, кредит, </a:t>
            </a:r>
            <a:r>
              <a:rPr lang="ru-RU" i="1" dirty="0" err="1" smtClean="0"/>
              <a:t>сақтық</a:t>
            </a:r>
            <a:r>
              <a:rPr lang="ru-RU" i="1" dirty="0" smtClean="0"/>
              <a:t>, валюта </a:t>
            </a:r>
            <a:r>
              <a:rPr lang="ru-RU" i="1" dirty="0" err="1" smtClean="0"/>
              <a:t>және</a:t>
            </a:r>
            <a:r>
              <a:rPr lang="ru-RU" i="1" dirty="0" smtClean="0"/>
              <a:t> </a:t>
            </a:r>
            <a:r>
              <a:rPr lang="ru-RU" i="1" dirty="0" err="1" smtClean="0"/>
              <a:t>басқа</a:t>
            </a:r>
            <a:r>
              <a:rPr lang="ru-RU" i="1" dirty="0" smtClean="0"/>
              <a:t> </a:t>
            </a:r>
            <a:r>
              <a:rPr lang="ru-RU" i="1" dirty="0" err="1" smtClean="0"/>
              <a:t>рыноктармен</a:t>
            </a:r>
            <a:r>
              <a:rPr lang="ru-RU" i="1" dirty="0" smtClean="0"/>
              <a:t> </a:t>
            </a:r>
            <a:r>
              <a:rPr lang="ru-RU" i="1" dirty="0" err="1" smtClean="0"/>
              <a:t>етене</a:t>
            </a:r>
            <a:r>
              <a:rPr lang="ru-RU" i="1" dirty="0" smtClean="0"/>
              <a:t> </a:t>
            </a:r>
            <a:r>
              <a:rPr lang="ru-RU" i="1" dirty="0" err="1" smtClean="0"/>
              <a:t>байланысты</a:t>
            </a:r>
            <a:r>
              <a:rPr lang="ru-RU" i="1" dirty="0" smtClean="0"/>
              <a:t>. </a:t>
            </a:r>
            <a:r>
              <a:rPr lang="ru-RU" i="1" dirty="0" err="1" smtClean="0"/>
              <a:t>Шаруашылық</a:t>
            </a:r>
            <a:r>
              <a:rPr lang="ru-RU" i="1" dirty="0" smtClean="0"/>
              <a:t> </a:t>
            </a:r>
            <a:r>
              <a:rPr lang="ru-RU" i="1" dirty="0" err="1" smtClean="0"/>
              <a:t>жүргізудің</a:t>
            </a:r>
            <a:r>
              <a:rPr lang="ru-RU" i="1" dirty="0" smtClean="0"/>
              <a:t> </a:t>
            </a:r>
            <a:r>
              <a:rPr lang="ru-RU" i="1" dirty="0" err="1" smtClean="0"/>
              <a:t>қазіргі</a:t>
            </a:r>
            <a:r>
              <a:rPr lang="ru-RU" i="1" dirty="0" smtClean="0"/>
              <a:t> </a:t>
            </a:r>
            <a:r>
              <a:rPr lang="ru-RU" i="1" dirty="0" err="1" smtClean="0"/>
              <a:t>жағдайында</a:t>
            </a:r>
            <a:r>
              <a:rPr lang="ru-RU" i="1" dirty="0" smtClean="0"/>
              <a:t> </a:t>
            </a:r>
            <a:r>
              <a:rPr lang="ru-RU" i="1" dirty="0" err="1" smtClean="0"/>
              <a:t>қаржы</a:t>
            </a:r>
            <a:r>
              <a:rPr lang="ru-RU" i="1" dirty="0" smtClean="0"/>
              <a:t> </a:t>
            </a:r>
            <a:r>
              <a:rPr lang="ru-RU" i="1" dirty="0" err="1" smtClean="0"/>
              <a:t>рыногі</a:t>
            </a:r>
            <a:r>
              <a:rPr lang="ru-RU" i="1" dirty="0" smtClean="0"/>
              <a:t> </a:t>
            </a:r>
            <a:r>
              <a:rPr lang="ru-RU" i="1" dirty="0" err="1" smtClean="0"/>
              <a:t>қаржы</a:t>
            </a:r>
            <a:r>
              <a:rPr lang="ru-RU" i="1" dirty="0" smtClean="0"/>
              <a:t> </a:t>
            </a:r>
            <a:r>
              <a:rPr lang="ru-RU" i="1" dirty="0" err="1" smtClean="0"/>
              <a:t>ресурстарын</a:t>
            </a:r>
            <a:r>
              <a:rPr lang="ru-RU" i="1" dirty="0" smtClean="0"/>
              <a:t> </a:t>
            </a:r>
            <a:r>
              <a:rPr lang="ru-RU" i="1" dirty="0" err="1" smtClean="0"/>
              <a:t>үздіксіз</a:t>
            </a:r>
            <a:r>
              <a:rPr lang="ru-RU" i="1" dirty="0" smtClean="0"/>
              <a:t> </a:t>
            </a:r>
            <a:r>
              <a:rPr lang="ru-RU" i="1" dirty="0" err="1" smtClean="0"/>
              <a:t>қалыптастырып</a:t>
            </a:r>
            <a:r>
              <a:rPr lang="ru-RU" i="1" dirty="0" smtClean="0"/>
              <a:t> </a:t>
            </a:r>
            <a:r>
              <a:rPr lang="ru-RU" i="1" dirty="0" err="1" smtClean="0"/>
              <a:t>отырудың</a:t>
            </a:r>
            <a:r>
              <a:rPr lang="ru-RU" i="1" dirty="0" smtClean="0"/>
              <a:t>, </a:t>
            </a:r>
            <a:r>
              <a:rPr lang="ru-RU" i="1" dirty="0" err="1" smtClean="0"/>
              <a:t>оларды</a:t>
            </a:r>
            <a:r>
              <a:rPr lang="ru-RU" i="1" dirty="0" smtClean="0"/>
              <a:t> </a:t>
            </a:r>
            <a:r>
              <a:rPr lang="ru-RU" i="1" dirty="0" err="1" smtClean="0"/>
              <a:t>неғұрлым</a:t>
            </a:r>
            <a:r>
              <a:rPr lang="ru-RU" i="1" dirty="0" smtClean="0"/>
              <a:t> </a:t>
            </a:r>
            <a:r>
              <a:rPr lang="ru-RU" i="1" dirty="0" err="1" smtClean="0"/>
              <a:t>тиімді</a:t>
            </a:r>
            <a:r>
              <a:rPr lang="ru-RU" i="1" dirty="0" smtClean="0"/>
              <a:t> </a:t>
            </a:r>
            <a:r>
              <a:rPr lang="ru-RU" i="1" dirty="0" err="1" smtClean="0"/>
              <a:t>пайдаланудың</a:t>
            </a:r>
            <a:r>
              <a:rPr lang="ru-RU" i="1" dirty="0" smtClean="0"/>
              <a:t>, </a:t>
            </a:r>
            <a:r>
              <a:rPr lang="ru-RU" i="1" dirty="0" err="1" smtClean="0"/>
              <a:t>ұлттық</a:t>
            </a:r>
            <a:r>
              <a:rPr lang="ru-RU" i="1" dirty="0" smtClean="0"/>
              <a:t> </a:t>
            </a:r>
            <a:r>
              <a:rPr lang="ru-RU" i="1" dirty="0" err="1" smtClean="0"/>
              <a:t>шаруашылық</a:t>
            </a:r>
            <a:r>
              <a:rPr lang="ru-RU" i="1" dirty="0" smtClean="0"/>
              <a:t> та </a:t>
            </a:r>
            <a:r>
              <a:rPr lang="ru-RU" i="1" dirty="0" err="1" smtClean="0"/>
              <a:t>ақша</a:t>
            </a:r>
            <a:r>
              <a:rPr lang="ru-RU" i="1" dirty="0" smtClean="0"/>
              <a:t> </a:t>
            </a:r>
            <a:r>
              <a:rPr lang="ru-RU" i="1" dirty="0" err="1" smtClean="0"/>
              <a:t>қозғалысын</a:t>
            </a:r>
            <a:r>
              <a:rPr lang="ru-RU" i="1" dirty="0" smtClean="0"/>
              <a:t> </a:t>
            </a:r>
            <a:r>
              <a:rPr lang="ru-RU" i="1" dirty="0" err="1" smtClean="0"/>
              <a:t>ұтымды</a:t>
            </a:r>
            <a:r>
              <a:rPr lang="ru-RU" i="1" dirty="0" smtClean="0"/>
              <a:t> </a:t>
            </a:r>
            <a:r>
              <a:rPr lang="ru-RU" i="1" dirty="0" err="1" smtClean="0"/>
              <a:t>ұйымдастырудың</a:t>
            </a:r>
            <a:r>
              <a:rPr lang="ru-RU" i="1" dirty="0" smtClean="0"/>
              <a:t> </a:t>
            </a:r>
            <a:r>
              <a:rPr lang="ru-RU" i="1" dirty="0" err="1" smtClean="0"/>
              <a:t>айрықша</a:t>
            </a:r>
            <a:r>
              <a:rPr lang="ru-RU" i="1" dirty="0" smtClean="0"/>
              <a:t> </a:t>
            </a:r>
            <a:r>
              <a:rPr lang="ru-RU" i="1" dirty="0" err="1" smtClean="0"/>
              <a:t>нысаны</a:t>
            </a:r>
            <a:r>
              <a:rPr lang="ru-RU" i="1" dirty="0" smtClean="0"/>
              <a:t> </a:t>
            </a:r>
            <a:r>
              <a:rPr lang="ru-RU" i="1" dirty="0" err="1" smtClean="0"/>
              <a:t>болып</a:t>
            </a:r>
            <a:r>
              <a:rPr lang="ru-RU" i="1" dirty="0" smtClean="0"/>
              <a:t> </a:t>
            </a:r>
            <a:r>
              <a:rPr lang="ru-RU" i="1" dirty="0" err="1" smtClean="0"/>
              <a:t>табылады</a:t>
            </a:r>
            <a:r>
              <a:rPr lang="ru-RU" i="1" dirty="0" smtClean="0"/>
              <a:t> </a:t>
            </a:r>
            <a:r>
              <a:rPr lang="ru-RU" i="1" dirty="0" err="1" smtClean="0"/>
              <a:t>және</a:t>
            </a:r>
            <a:r>
              <a:rPr lang="ru-RU" i="1" dirty="0" smtClean="0"/>
              <a:t> </a:t>
            </a:r>
            <a:r>
              <a:rPr lang="ru-RU" i="1" dirty="0" err="1" smtClean="0"/>
              <a:t>бағалы</a:t>
            </a:r>
            <a:r>
              <a:rPr lang="ru-RU" i="1" dirty="0" smtClean="0"/>
              <a:t> </a:t>
            </a:r>
            <a:r>
              <a:rPr lang="ru-RU" i="1" dirty="0" err="1" smtClean="0"/>
              <a:t>қағаздар</a:t>
            </a:r>
            <a:r>
              <a:rPr lang="ru-RU" i="1" dirty="0" smtClean="0"/>
              <a:t> </a:t>
            </a:r>
            <a:r>
              <a:rPr lang="ru-RU" i="1" dirty="0" err="1" smtClean="0"/>
              <a:t>рыногы</a:t>
            </a:r>
            <a:r>
              <a:rPr lang="ru-RU" i="1" dirty="0" smtClean="0"/>
              <a:t>, </a:t>
            </a:r>
            <a:r>
              <a:rPr lang="ru-RU" i="1" dirty="0" err="1" smtClean="0"/>
              <a:t>сондай-ақ</a:t>
            </a:r>
            <a:r>
              <a:rPr lang="ru-RU" i="1" dirty="0" smtClean="0"/>
              <a:t> </a:t>
            </a:r>
            <a:r>
              <a:rPr lang="ru-RU" i="1" dirty="0" err="1" smtClean="0"/>
              <a:t>несие</a:t>
            </a:r>
            <a:r>
              <a:rPr lang="ru-RU" i="1" dirty="0" smtClean="0"/>
              <a:t> </a:t>
            </a:r>
            <a:r>
              <a:rPr lang="ru-RU" i="1" dirty="0" err="1" smtClean="0"/>
              <a:t>рыногы</a:t>
            </a:r>
            <a:r>
              <a:rPr lang="ru-RU" i="1" dirty="0" smtClean="0"/>
              <a:t> </a:t>
            </a:r>
            <a:r>
              <a:rPr lang="ru-RU" i="1" dirty="0" err="1" smtClean="0"/>
              <a:t>түрінде</a:t>
            </a:r>
            <a:r>
              <a:rPr lang="ru-RU" i="1" dirty="0" smtClean="0"/>
              <a:t> де </a:t>
            </a:r>
            <a:r>
              <a:rPr lang="ru-RU" i="1" dirty="0" err="1" smtClean="0"/>
              <a:t>іс-әрекет</a:t>
            </a:r>
            <a:r>
              <a:rPr lang="ru-RU" i="1" dirty="0" smtClean="0"/>
              <a:t> </a:t>
            </a:r>
            <a:r>
              <a:rPr lang="ru-RU" i="1" dirty="0" err="1" smtClean="0"/>
              <a:t>етеді</a:t>
            </a:r>
            <a:r>
              <a:rPr lang="ru-RU" i="1" dirty="0" smtClean="0"/>
              <a:t>.</a:t>
            </a:r>
            <a:endParaRPr lang="ru-RU" i="1" dirty="0"/>
          </a:p>
        </p:txBody>
      </p:sp>
      <p:sp>
        <p:nvSpPr>
          <p:cNvPr id="2" name="Заголовок 1"/>
          <p:cNvSpPr>
            <a:spLocks noGrp="1"/>
          </p:cNvSpPr>
          <p:nvPr>
            <p:ph type="title"/>
          </p:nvPr>
        </p:nvSpPr>
        <p:spPr/>
        <p:txBody>
          <a:bodyPr>
            <a:normAutofit fontScale="90000"/>
          </a:bodyPr>
          <a:lstStyle/>
          <a:p>
            <a:r>
              <a:rPr lang="ru-RU" dirty="0" smtClean="0"/>
              <a:t>Қаржы </a:t>
            </a:r>
            <a:r>
              <a:rPr lang="ru-RU" dirty="0" err="1" smtClean="0"/>
              <a:t>рыногы</a:t>
            </a:r>
            <a:r>
              <a:rPr lang="ru-RU" dirty="0" smtClean="0"/>
              <a:t> </a:t>
            </a:r>
            <a:r>
              <a:rPr lang="ru-RU" dirty="0" err="1" smtClean="0"/>
              <a:t>туралы</a:t>
            </a:r>
            <a:r>
              <a:rPr lang="ru-RU" dirty="0" smtClean="0"/>
              <a:t> </a:t>
            </a:r>
            <a:r>
              <a:rPr lang="ru-RU" dirty="0" err="1" smtClean="0"/>
              <a:t>ұғым</a:t>
            </a:r>
            <a:r>
              <a:rPr lang="ru-RU" dirty="0" smtClean="0"/>
              <a:t/>
            </a:r>
            <a:br>
              <a:rPr lang="ru-RU" dirty="0" smtClean="0"/>
            </a:br>
            <a:endParaRPr lang="ru-RU" dirty="0"/>
          </a:p>
        </p:txBody>
      </p:sp>
    </p:spTree>
    <p:extLst>
      <p:ext uri="{BB962C8B-B14F-4D97-AF65-F5344CB8AC3E}">
        <p14:creationId xmlns:p14="http://schemas.microsoft.com/office/powerpoint/2010/main" val="26181668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kk-KZ" dirty="0" smtClean="0"/>
              <a:t>Экономикалық жүйедегі рыноктың өзара байланысы</a:t>
            </a:r>
            <a:endParaRPr lang="ru-RU" dirty="0"/>
          </a:p>
        </p:txBody>
      </p:sp>
      <p:sp>
        <p:nvSpPr>
          <p:cNvPr id="4" name="Прямоугольник 3"/>
          <p:cNvSpPr/>
          <p:nvPr/>
        </p:nvSpPr>
        <p:spPr>
          <a:xfrm>
            <a:off x="395536" y="1844824"/>
            <a:ext cx="1296144" cy="93610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Жер рыногы</a:t>
            </a:r>
            <a:endParaRPr lang="ru-RU" sz="1400" dirty="0"/>
          </a:p>
        </p:txBody>
      </p:sp>
      <p:sp>
        <p:nvSpPr>
          <p:cNvPr id="5" name="Прямоугольник 4"/>
          <p:cNvSpPr/>
          <p:nvPr/>
        </p:nvSpPr>
        <p:spPr>
          <a:xfrm>
            <a:off x="1835696" y="1844824"/>
            <a:ext cx="1440160" cy="93610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Табиғи ресурстар рыногы</a:t>
            </a:r>
            <a:endParaRPr lang="ru-RU" sz="1400" dirty="0"/>
          </a:p>
        </p:txBody>
      </p:sp>
      <p:sp>
        <p:nvSpPr>
          <p:cNvPr id="6" name="Прямоугольник 5"/>
          <p:cNvSpPr/>
          <p:nvPr/>
        </p:nvSpPr>
        <p:spPr>
          <a:xfrm>
            <a:off x="3402088" y="1844824"/>
            <a:ext cx="2191488" cy="93610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Қордаланған инвестициялық ресурстардың рыногы</a:t>
            </a:r>
            <a:endParaRPr lang="ru-RU" sz="1400" dirty="0"/>
          </a:p>
        </p:txBody>
      </p:sp>
      <p:sp>
        <p:nvSpPr>
          <p:cNvPr id="7" name="Прямоугольник 6"/>
          <p:cNvSpPr/>
          <p:nvPr/>
        </p:nvSpPr>
        <p:spPr>
          <a:xfrm>
            <a:off x="5724128" y="1844806"/>
            <a:ext cx="1440160" cy="93610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Өнім және қызмет көрсету рыногі</a:t>
            </a:r>
            <a:endParaRPr lang="ru-RU" sz="1400" dirty="0"/>
          </a:p>
        </p:txBody>
      </p:sp>
      <p:sp>
        <p:nvSpPr>
          <p:cNvPr id="8" name="Прямоугольник 7"/>
          <p:cNvSpPr/>
          <p:nvPr/>
        </p:nvSpPr>
        <p:spPr>
          <a:xfrm>
            <a:off x="7308304" y="1844824"/>
            <a:ext cx="1257200" cy="93610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Еңбек рыногы</a:t>
            </a:r>
            <a:endParaRPr lang="ru-RU" sz="1400" dirty="0"/>
          </a:p>
        </p:txBody>
      </p:sp>
      <p:sp>
        <p:nvSpPr>
          <p:cNvPr id="9" name="Прямоугольник 8"/>
          <p:cNvSpPr/>
          <p:nvPr/>
        </p:nvSpPr>
        <p:spPr>
          <a:xfrm>
            <a:off x="3402088" y="2780928"/>
            <a:ext cx="1095744" cy="115212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Материал-дық нысана</a:t>
            </a:r>
            <a:endParaRPr lang="ru-RU" sz="1400" dirty="0"/>
          </a:p>
        </p:txBody>
      </p:sp>
      <p:sp>
        <p:nvSpPr>
          <p:cNvPr id="10" name="Прямоугольник 9"/>
          <p:cNvSpPr/>
          <p:nvPr/>
        </p:nvSpPr>
        <p:spPr>
          <a:xfrm>
            <a:off x="4513457" y="2780928"/>
            <a:ext cx="1080120" cy="115212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Ақшалай нысана (кредит рыногы)</a:t>
            </a:r>
            <a:endParaRPr lang="ru-RU" sz="1400" dirty="0"/>
          </a:p>
        </p:txBody>
      </p:sp>
      <p:sp>
        <p:nvSpPr>
          <p:cNvPr id="11" name="Прямоугольник 10"/>
          <p:cNvSpPr/>
          <p:nvPr/>
        </p:nvSpPr>
        <p:spPr>
          <a:xfrm>
            <a:off x="2857272" y="4725144"/>
            <a:ext cx="3312369" cy="57606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Қаржы рыногы </a:t>
            </a:r>
            <a:endParaRPr lang="ru-RU" sz="1400" dirty="0"/>
          </a:p>
        </p:txBody>
      </p:sp>
      <p:sp>
        <p:nvSpPr>
          <p:cNvPr id="12" name="Прямоугольник 11"/>
          <p:cNvSpPr/>
          <p:nvPr/>
        </p:nvSpPr>
        <p:spPr>
          <a:xfrm>
            <a:off x="2857273" y="5661248"/>
            <a:ext cx="3312368" cy="5040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Бағалы қағаздар рыногы</a:t>
            </a:r>
            <a:endParaRPr lang="ru-RU" sz="1400" dirty="0"/>
          </a:p>
        </p:txBody>
      </p:sp>
      <p:cxnSp>
        <p:nvCxnSpPr>
          <p:cNvPr id="14" name="Прямая соединительная линия 13"/>
          <p:cNvCxnSpPr>
            <a:stCxn id="11" idx="0"/>
          </p:cNvCxnSpPr>
          <p:nvPr/>
        </p:nvCxnSpPr>
        <p:spPr>
          <a:xfrm flipH="1" flipV="1">
            <a:off x="4506944" y="3933056"/>
            <a:ext cx="6513" cy="7920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a:stCxn id="11" idx="2"/>
            <a:endCxn id="12" idx="0"/>
          </p:cNvCxnSpPr>
          <p:nvPr/>
        </p:nvCxnSpPr>
        <p:spPr>
          <a:xfrm>
            <a:off x="4513457" y="5301208"/>
            <a:ext cx="0" cy="360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stCxn id="11" idx="0"/>
            <a:endCxn id="4" idx="2"/>
          </p:cNvCxnSpPr>
          <p:nvPr/>
        </p:nvCxnSpPr>
        <p:spPr>
          <a:xfrm flipH="1" flipV="1">
            <a:off x="1043608" y="2780928"/>
            <a:ext cx="3469849" cy="1944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a:stCxn id="11" idx="0"/>
            <a:endCxn id="8" idx="2"/>
          </p:cNvCxnSpPr>
          <p:nvPr/>
        </p:nvCxnSpPr>
        <p:spPr>
          <a:xfrm flipV="1">
            <a:off x="4513457" y="2780928"/>
            <a:ext cx="3423447" cy="1944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p:cNvCxnSpPr>
            <a:stCxn id="5" idx="2"/>
            <a:endCxn id="11" idx="0"/>
          </p:cNvCxnSpPr>
          <p:nvPr/>
        </p:nvCxnSpPr>
        <p:spPr>
          <a:xfrm>
            <a:off x="2555776" y="2780928"/>
            <a:ext cx="1957681" cy="1944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Прямая соединительная линия 24"/>
          <p:cNvCxnSpPr>
            <a:stCxn id="11" idx="0"/>
            <a:endCxn id="7" idx="2"/>
          </p:cNvCxnSpPr>
          <p:nvPr/>
        </p:nvCxnSpPr>
        <p:spPr>
          <a:xfrm flipV="1">
            <a:off x="4513457" y="2780910"/>
            <a:ext cx="1930751" cy="194423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9900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fontScale="85000" lnSpcReduction="10000"/>
          </a:bodyPr>
          <a:lstStyle/>
          <a:p>
            <a:r>
              <a:rPr lang="ru-RU" i="1" dirty="0" err="1">
                <a:solidFill>
                  <a:schemeClr val="accent2">
                    <a:lumMod val="75000"/>
                  </a:schemeClr>
                </a:solidFill>
              </a:rPr>
              <a:t>Ақша</a:t>
            </a:r>
            <a:r>
              <a:rPr lang="ru-RU" i="1" dirty="0">
                <a:solidFill>
                  <a:schemeClr val="accent2">
                    <a:lumMod val="75000"/>
                  </a:schemeClr>
                </a:solidFill>
              </a:rPr>
              <a:t> </a:t>
            </a:r>
            <a:r>
              <a:rPr lang="ru-RU" i="1" dirty="0" err="1">
                <a:solidFill>
                  <a:schemeClr val="accent2">
                    <a:lumMod val="75000"/>
                  </a:schemeClr>
                </a:solidFill>
              </a:rPr>
              <a:t>рыногі</a:t>
            </a:r>
            <a:r>
              <a:rPr lang="ru-RU" i="1" dirty="0">
                <a:solidFill>
                  <a:schemeClr val="accent2">
                    <a:lumMod val="75000"/>
                  </a:schemeClr>
                </a:solidFill>
              </a:rPr>
              <a:t> </a:t>
            </a:r>
            <a:r>
              <a:rPr lang="ru-RU" i="1" dirty="0" err="1"/>
              <a:t>дегеніміз</a:t>
            </a:r>
            <a:r>
              <a:rPr lang="ru-RU" i="1" dirty="0"/>
              <a:t> </a:t>
            </a:r>
            <a:r>
              <a:rPr lang="ru-RU" i="1" dirty="0" err="1"/>
              <a:t>қолма</a:t>
            </a:r>
            <a:r>
              <a:rPr lang="ru-RU" i="1" dirty="0"/>
              <a:t> – </a:t>
            </a:r>
            <a:r>
              <a:rPr lang="ru-RU" i="1" dirty="0" err="1"/>
              <a:t>қол</a:t>
            </a:r>
            <a:r>
              <a:rPr lang="ru-RU" i="1" dirty="0"/>
              <a:t> </a:t>
            </a:r>
            <a:r>
              <a:rPr lang="ru-RU" i="1" dirty="0" err="1"/>
              <a:t>ақша</a:t>
            </a:r>
            <a:r>
              <a:rPr lang="ru-RU" i="1" dirty="0"/>
              <a:t> </a:t>
            </a:r>
            <a:r>
              <a:rPr lang="ru-RU" i="1" dirty="0" err="1"/>
              <a:t>ғана</a:t>
            </a:r>
            <a:r>
              <a:rPr lang="ru-RU" i="1" dirty="0"/>
              <a:t> </a:t>
            </a:r>
            <a:r>
              <a:rPr lang="ru-RU" i="1" dirty="0" err="1"/>
              <a:t>емес</a:t>
            </a:r>
            <a:r>
              <a:rPr lang="ru-RU" i="1" dirty="0"/>
              <a:t>, </a:t>
            </a:r>
            <a:r>
              <a:rPr lang="ru-RU" i="1" dirty="0" err="1"/>
              <a:t>қолма</a:t>
            </a:r>
            <a:r>
              <a:rPr lang="ru-RU" i="1" dirty="0"/>
              <a:t> – </a:t>
            </a:r>
            <a:r>
              <a:rPr lang="ru-RU" i="1" dirty="0" err="1"/>
              <a:t>қолсыз</a:t>
            </a:r>
            <a:r>
              <a:rPr lang="ru-RU" i="1" dirty="0"/>
              <a:t> </a:t>
            </a:r>
            <a:r>
              <a:rPr lang="ru-RU" i="1" dirty="0" err="1"/>
              <a:t>төлем</a:t>
            </a:r>
            <a:r>
              <a:rPr lang="ru-RU" i="1" dirty="0"/>
              <a:t> </a:t>
            </a:r>
            <a:r>
              <a:rPr lang="ru-RU" i="1" dirty="0" err="1"/>
              <a:t>қаражаттарын</a:t>
            </a:r>
            <a:r>
              <a:rPr lang="ru-RU" i="1" dirty="0"/>
              <a:t> да </a:t>
            </a:r>
            <a:r>
              <a:rPr lang="ru-RU" i="1" dirty="0" err="1"/>
              <a:t>қосатын</a:t>
            </a:r>
            <a:r>
              <a:rPr lang="ru-RU" i="1" dirty="0"/>
              <a:t> </a:t>
            </a:r>
            <a:r>
              <a:rPr lang="ru-RU" i="1" dirty="0" err="1"/>
              <a:t>төлем</a:t>
            </a:r>
            <a:r>
              <a:rPr lang="ru-RU" i="1" dirty="0"/>
              <a:t> </a:t>
            </a:r>
            <a:r>
              <a:rPr lang="ru-RU" i="1" dirty="0" err="1"/>
              <a:t>қаражаттарының</a:t>
            </a:r>
            <a:r>
              <a:rPr lang="ru-RU" i="1" dirty="0"/>
              <a:t> </a:t>
            </a:r>
            <a:r>
              <a:rPr lang="ru-RU" i="1" dirty="0" err="1"/>
              <a:t>рыногі</a:t>
            </a:r>
            <a:r>
              <a:rPr lang="ru-RU" i="1" dirty="0"/>
              <a:t>.</a:t>
            </a:r>
          </a:p>
          <a:p>
            <a:r>
              <a:rPr lang="ru-RU" i="1" dirty="0">
                <a:solidFill>
                  <a:schemeClr val="accent2">
                    <a:lumMod val="75000"/>
                  </a:schemeClr>
                </a:solidFill>
              </a:rPr>
              <a:t>Кредит </a:t>
            </a:r>
            <a:r>
              <a:rPr lang="ru-RU" i="1" dirty="0" err="1">
                <a:solidFill>
                  <a:schemeClr val="accent2">
                    <a:lumMod val="75000"/>
                  </a:schemeClr>
                </a:solidFill>
              </a:rPr>
              <a:t>рыногі</a:t>
            </a:r>
            <a:r>
              <a:rPr lang="ru-RU" i="1" dirty="0">
                <a:solidFill>
                  <a:schemeClr val="accent2">
                    <a:lumMod val="75000"/>
                  </a:schemeClr>
                </a:solidFill>
              </a:rPr>
              <a:t> </a:t>
            </a:r>
            <a:r>
              <a:rPr lang="ru-RU" i="1" dirty="0" err="1"/>
              <a:t>несие</a:t>
            </a:r>
            <a:r>
              <a:rPr lang="ru-RU" i="1" dirty="0"/>
              <a:t> </a:t>
            </a:r>
            <a:r>
              <a:rPr lang="ru-RU" i="1" dirty="0" err="1"/>
              <a:t>бойынша</a:t>
            </a:r>
            <a:r>
              <a:rPr lang="ru-RU" i="1" dirty="0"/>
              <a:t> </a:t>
            </a:r>
            <a:r>
              <a:rPr lang="ru-RU" i="1" dirty="0" err="1"/>
              <a:t>банктердің</a:t>
            </a:r>
            <a:r>
              <a:rPr lang="ru-RU" i="1" dirty="0"/>
              <a:t> кредит </a:t>
            </a:r>
            <a:r>
              <a:rPr lang="ru-RU" i="1" dirty="0" err="1"/>
              <a:t>операцияларымен</a:t>
            </a:r>
            <a:r>
              <a:rPr lang="ru-RU" i="1" dirty="0"/>
              <a:t> </a:t>
            </a:r>
            <a:r>
              <a:rPr lang="ru-RU" i="1" dirty="0" err="1" smtClean="0"/>
              <a:t>байланысты.Ақша</a:t>
            </a:r>
            <a:r>
              <a:rPr lang="ru-RU" i="1" dirty="0" smtClean="0"/>
              <a:t> </a:t>
            </a:r>
            <a:r>
              <a:rPr lang="ru-RU" i="1" dirty="0"/>
              <a:t>мен кредит </a:t>
            </a:r>
            <a:r>
              <a:rPr lang="ru-RU" i="1" dirty="0" err="1"/>
              <a:t>рыноктері</a:t>
            </a:r>
            <a:r>
              <a:rPr lang="ru-RU" i="1" dirty="0"/>
              <a:t>, </a:t>
            </a:r>
            <a:r>
              <a:rPr lang="ru-RU" i="1" dirty="0" err="1"/>
              <a:t>әдеттегідей</a:t>
            </a:r>
            <a:r>
              <a:rPr lang="ru-RU" i="1" dirty="0"/>
              <a:t>, </a:t>
            </a:r>
            <a:r>
              <a:rPr lang="ru-RU" i="1" dirty="0" err="1"/>
              <a:t>айналым</a:t>
            </a:r>
            <a:r>
              <a:rPr lang="ru-RU" i="1" dirty="0"/>
              <a:t> </a:t>
            </a:r>
            <a:r>
              <a:rPr lang="ru-RU" i="1" dirty="0" err="1"/>
              <a:t>активтерінің</a:t>
            </a:r>
            <a:r>
              <a:rPr lang="ru-RU" i="1" dirty="0"/>
              <a:t> </a:t>
            </a:r>
            <a:r>
              <a:rPr lang="ru-RU" i="1" dirty="0" err="1"/>
              <a:t>қозғалысына</a:t>
            </a:r>
            <a:r>
              <a:rPr lang="ru-RU" i="1" dirty="0"/>
              <a:t> </a:t>
            </a:r>
            <a:r>
              <a:rPr lang="ru-RU" i="1" dirty="0" err="1"/>
              <a:t>қызмет</a:t>
            </a:r>
            <a:r>
              <a:rPr lang="ru-RU" i="1" dirty="0"/>
              <a:t> </a:t>
            </a:r>
            <a:r>
              <a:rPr lang="ru-RU" i="1" dirty="0" err="1"/>
              <a:t>етеді</a:t>
            </a:r>
            <a:r>
              <a:rPr lang="ru-RU" i="1" dirty="0"/>
              <a:t>.</a:t>
            </a:r>
          </a:p>
          <a:p>
            <a:r>
              <a:rPr lang="ru-RU" i="1" dirty="0">
                <a:solidFill>
                  <a:schemeClr val="accent2">
                    <a:lumMod val="75000"/>
                  </a:schemeClr>
                </a:solidFill>
              </a:rPr>
              <a:t>Капитал </a:t>
            </a:r>
            <a:r>
              <a:rPr lang="ru-RU" i="1" dirty="0" err="1">
                <a:solidFill>
                  <a:schemeClr val="accent2">
                    <a:lumMod val="75000"/>
                  </a:schemeClr>
                </a:solidFill>
              </a:rPr>
              <a:t>рыногінде</a:t>
            </a:r>
            <a:r>
              <a:rPr lang="ru-RU" i="1" dirty="0">
                <a:solidFill>
                  <a:schemeClr val="accent2">
                    <a:lumMod val="75000"/>
                  </a:schemeClr>
                </a:solidFill>
              </a:rPr>
              <a:t> </a:t>
            </a:r>
            <a:r>
              <a:rPr lang="ru-RU" i="1" dirty="0" err="1"/>
              <a:t>қоғамдық</a:t>
            </a:r>
            <a:r>
              <a:rPr lang="ru-RU" i="1" dirty="0"/>
              <a:t> </a:t>
            </a:r>
            <a:r>
              <a:rPr lang="ru-RU" i="1" dirty="0" err="1"/>
              <a:t>өндіріс</a:t>
            </a:r>
            <a:r>
              <a:rPr lang="ru-RU" i="1" dirty="0"/>
              <a:t> </a:t>
            </a:r>
            <a:r>
              <a:rPr lang="ru-RU" i="1" dirty="0" err="1"/>
              <a:t>қатысушыларының</a:t>
            </a:r>
            <a:r>
              <a:rPr lang="ru-RU" i="1" dirty="0"/>
              <a:t> </a:t>
            </a:r>
            <a:r>
              <a:rPr lang="ru-RU" i="1" dirty="0" err="1"/>
              <a:t>орташа</a:t>
            </a:r>
            <a:r>
              <a:rPr lang="ru-RU" i="1" dirty="0"/>
              <a:t> </a:t>
            </a:r>
            <a:r>
              <a:rPr lang="ru-RU" i="1" dirty="0" err="1"/>
              <a:t>және</a:t>
            </a:r>
            <a:r>
              <a:rPr lang="ru-RU" i="1" dirty="0"/>
              <a:t> </a:t>
            </a:r>
            <a:r>
              <a:rPr lang="ru-RU" i="1" dirty="0" err="1"/>
              <a:t>ұзақ</a:t>
            </a:r>
            <a:r>
              <a:rPr lang="ru-RU" i="1" dirty="0"/>
              <a:t> </a:t>
            </a:r>
            <a:r>
              <a:rPr lang="ru-RU" i="1" dirty="0" err="1"/>
              <a:t>мерзімді</a:t>
            </a:r>
            <a:r>
              <a:rPr lang="ru-RU" i="1" dirty="0"/>
              <a:t> </a:t>
            </a:r>
            <a:r>
              <a:rPr lang="ru-RU" i="1" dirty="0" err="1"/>
              <a:t>қорланымдарының</a:t>
            </a:r>
            <a:r>
              <a:rPr lang="ru-RU" i="1" dirty="0"/>
              <a:t> </a:t>
            </a:r>
            <a:r>
              <a:rPr lang="ru-RU" i="1" dirty="0" err="1"/>
              <a:t>қозғалысы</a:t>
            </a:r>
            <a:r>
              <a:rPr lang="ru-RU" i="1" dirty="0"/>
              <a:t> </a:t>
            </a:r>
            <a:r>
              <a:rPr lang="ru-RU" i="1" dirty="0" err="1"/>
              <a:t>жүзеге</a:t>
            </a:r>
            <a:r>
              <a:rPr lang="ru-RU" i="1" dirty="0"/>
              <a:t> </a:t>
            </a:r>
            <a:r>
              <a:rPr lang="ru-RU" i="1" dirty="0" err="1"/>
              <a:t>асырылады</a:t>
            </a:r>
            <a:r>
              <a:rPr lang="ru-RU" i="1" dirty="0"/>
              <a:t>.</a:t>
            </a:r>
          </a:p>
          <a:p>
            <a:r>
              <a:rPr lang="ru-RU" i="1" dirty="0">
                <a:solidFill>
                  <a:schemeClr val="accent2">
                    <a:lumMod val="75000"/>
                  </a:schemeClr>
                </a:solidFill>
              </a:rPr>
              <a:t>Қаржы </a:t>
            </a:r>
            <a:r>
              <a:rPr lang="ru-RU" i="1" dirty="0" err="1">
                <a:solidFill>
                  <a:schemeClr val="accent2">
                    <a:lumMod val="75000"/>
                  </a:schemeClr>
                </a:solidFill>
              </a:rPr>
              <a:t>рыногінде</a:t>
            </a:r>
            <a:r>
              <a:rPr lang="ru-RU" i="1" dirty="0">
                <a:solidFill>
                  <a:schemeClr val="accent2">
                    <a:lumMod val="75000"/>
                  </a:schemeClr>
                </a:solidFill>
              </a:rPr>
              <a:t> </a:t>
            </a:r>
            <a:r>
              <a:rPr lang="ru-RU" i="1" dirty="0" err="1"/>
              <a:t>сатып</a:t>
            </a:r>
            <a:r>
              <a:rPr lang="ru-RU" i="1" dirty="0"/>
              <a:t> </a:t>
            </a:r>
            <a:r>
              <a:rPr lang="ru-RU" i="1" dirty="0" err="1"/>
              <a:t>алу</a:t>
            </a:r>
            <a:r>
              <a:rPr lang="ru-RU" i="1" dirty="0"/>
              <a:t> – </a:t>
            </a:r>
            <a:r>
              <a:rPr lang="ru-RU" i="1" dirty="0" err="1"/>
              <a:t>сатудың</a:t>
            </a:r>
            <a:r>
              <a:rPr lang="ru-RU" i="1" dirty="0"/>
              <a:t> </a:t>
            </a:r>
            <a:r>
              <a:rPr lang="ru-RU" i="1" dirty="0" err="1"/>
              <a:t>объектісі</a:t>
            </a:r>
            <a:r>
              <a:rPr lang="ru-RU" i="1" dirty="0"/>
              <a:t> </a:t>
            </a:r>
            <a:r>
              <a:rPr lang="ru-RU" i="1" dirty="0" err="1"/>
              <a:t>айрықшалықты</a:t>
            </a:r>
            <a:r>
              <a:rPr lang="ru-RU" i="1" dirty="0"/>
              <a:t> </a:t>
            </a:r>
            <a:r>
              <a:rPr lang="ru-RU" i="1" dirty="0" err="1"/>
              <a:t>тауарлар</a:t>
            </a:r>
            <a:r>
              <a:rPr lang="ru-RU" i="1" dirty="0"/>
              <a:t> – </a:t>
            </a:r>
            <a:r>
              <a:rPr lang="ru-RU" i="1" dirty="0" err="1"/>
              <a:t>ақша</a:t>
            </a:r>
            <a:r>
              <a:rPr lang="ru-RU" i="1" dirty="0"/>
              <a:t> </a:t>
            </a:r>
            <a:r>
              <a:rPr lang="ru-RU" i="1" dirty="0" err="1"/>
              <a:t>және</a:t>
            </a:r>
            <a:r>
              <a:rPr lang="ru-RU" i="1" dirty="0"/>
              <a:t> </a:t>
            </a:r>
            <a:r>
              <a:rPr lang="ru-RU" i="1" dirty="0" err="1"/>
              <a:t>бағалы</a:t>
            </a:r>
            <a:r>
              <a:rPr lang="ru-RU" i="1" dirty="0"/>
              <a:t> (</a:t>
            </a:r>
            <a:r>
              <a:rPr lang="ru-RU" i="1" dirty="0" err="1"/>
              <a:t>ақша</a:t>
            </a:r>
            <a:r>
              <a:rPr lang="ru-RU" i="1" dirty="0"/>
              <a:t>) </a:t>
            </a:r>
            <a:r>
              <a:rPr lang="ru-RU" i="1" dirty="0" err="1"/>
              <a:t>қағаздар</a:t>
            </a:r>
            <a:r>
              <a:rPr lang="ru-RU" i="1" dirty="0"/>
              <a:t> </a:t>
            </a:r>
            <a:r>
              <a:rPr lang="ru-RU" i="1" dirty="0" err="1"/>
              <a:t>болып</a:t>
            </a:r>
            <a:r>
              <a:rPr lang="ru-RU" i="1" dirty="0"/>
              <a:t> </a:t>
            </a:r>
            <a:r>
              <a:rPr lang="ru-RU" i="1" dirty="0" err="1"/>
              <a:t>табылады</a:t>
            </a:r>
            <a:r>
              <a:rPr lang="ru-RU" i="1" dirty="0"/>
              <a:t>. </a:t>
            </a:r>
            <a:r>
              <a:rPr lang="ru-RU" i="1" dirty="0" err="1"/>
              <a:t>Сондықтан</a:t>
            </a:r>
            <a:r>
              <a:rPr lang="ru-RU" i="1" dirty="0"/>
              <a:t> </a:t>
            </a:r>
            <a:r>
              <a:rPr lang="ru-RU" i="1" dirty="0" err="1"/>
              <a:t>онда</a:t>
            </a:r>
            <a:r>
              <a:rPr lang="ru-RU" i="1" dirty="0"/>
              <a:t> </a:t>
            </a:r>
            <a:r>
              <a:rPr lang="ru-RU" i="1" dirty="0" err="1"/>
              <a:t>бағалы</a:t>
            </a:r>
            <a:r>
              <a:rPr lang="ru-RU" i="1" dirty="0"/>
              <a:t> </a:t>
            </a:r>
            <a:r>
              <a:rPr lang="ru-RU" i="1" dirty="0" err="1"/>
              <a:t>қағаздардың</a:t>
            </a:r>
            <a:r>
              <a:rPr lang="ru-RU" i="1" dirty="0"/>
              <a:t> </a:t>
            </a:r>
            <a:r>
              <a:rPr lang="ru-RU" i="1" dirty="0" err="1"/>
              <a:t>қозғалысымен</a:t>
            </a:r>
            <a:r>
              <a:rPr lang="ru-RU" i="1" dirty="0"/>
              <a:t> </a:t>
            </a:r>
            <a:r>
              <a:rPr lang="ru-RU" i="1" dirty="0" err="1"/>
              <a:t>ортақтастырылатын</a:t>
            </a:r>
            <a:r>
              <a:rPr lang="ru-RU" i="1" dirty="0"/>
              <a:t> </a:t>
            </a:r>
            <a:r>
              <a:rPr lang="ru-RU" i="1" dirty="0" err="1"/>
              <a:t>экономикалық</a:t>
            </a:r>
            <a:r>
              <a:rPr lang="ru-RU" i="1" dirty="0"/>
              <a:t> </a:t>
            </a:r>
            <a:r>
              <a:rPr lang="ru-RU" i="1" dirty="0" err="1"/>
              <a:t>қатынастар</a:t>
            </a:r>
            <a:r>
              <a:rPr lang="ru-RU" i="1" dirty="0"/>
              <a:t> </a:t>
            </a:r>
            <a:r>
              <a:rPr lang="ru-RU" i="1" dirty="0" err="1"/>
              <a:t>болып</a:t>
            </a:r>
            <a:r>
              <a:rPr lang="ru-RU" i="1" dirty="0"/>
              <a:t> </a:t>
            </a:r>
            <a:r>
              <a:rPr lang="ru-RU" i="1" dirty="0" err="1"/>
              <a:t>табылатын</a:t>
            </a:r>
            <a:r>
              <a:rPr lang="ru-RU" i="1" dirty="0"/>
              <a:t> </a:t>
            </a:r>
            <a:r>
              <a:rPr lang="ru-RU" i="1" dirty="0" err="1"/>
              <a:t>бағалы</a:t>
            </a:r>
            <a:r>
              <a:rPr lang="ru-RU" i="1" dirty="0"/>
              <a:t> </a:t>
            </a:r>
            <a:r>
              <a:rPr lang="ru-RU" i="1" dirty="0" err="1"/>
              <a:t>қағаздар</a:t>
            </a:r>
            <a:r>
              <a:rPr lang="ru-RU" i="1" dirty="0"/>
              <a:t> </a:t>
            </a:r>
            <a:r>
              <a:rPr lang="ru-RU" i="1" dirty="0" err="1"/>
              <a:t>рыногі</a:t>
            </a:r>
            <a:r>
              <a:rPr lang="ru-RU" i="1" dirty="0"/>
              <a:t> </a:t>
            </a:r>
            <a:r>
              <a:rPr lang="ru-RU" i="1" dirty="0" err="1"/>
              <a:t>маңызды</a:t>
            </a:r>
            <a:r>
              <a:rPr lang="ru-RU" i="1" dirty="0"/>
              <a:t> </a:t>
            </a:r>
            <a:r>
              <a:rPr lang="ru-RU" i="1" dirty="0" err="1"/>
              <a:t>орын</a:t>
            </a:r>
            <a:r>
              <a:rPr lang="ru-RU" i="1" dirty="0"/>
              <a:t> </a:t>
            </a:r>
            <a:r>
              <a:rPr lang="ru-RU" i="1" dirty="0" err="1"/>
              <a:t>алады</a:t>
            </a:r>
            <a:r>
              <a:rPr lang="ru-RU" i="1" dirty="0"/>
              <a:t>. </a:t>
            </a:r>
            <a:r>
              <a:rPr lang="ru-RU" i="1" dirty="0" err="1"/>
              <a:t>Қор</a:t>
            </a:r>
            <a:r>
              <a:rPr lang="ru-RU" i="1" dirty="0"/>
              <a:t> </a:t>
            </a:r>
            <a:r>
              <a:rPr lang="ru-RU" i="1" dirty="0" err="1"/>
              <a:t>құндылықтарының</a:t>
            </a:r>
            <a:r>
              <a:rPr lang="ru-RU" i="1" dirty="0"/>
              <a:t> – </a:t>
            </a:r>
            <a:r>
              <a:rPr lang="ru-RU" i="1" dirty="0" err="1"/>
              <a:t>бағалы</a:t>
            </a:r>
            <a:r>
              <a:rPr lang="ru-RU" i="1" dirty="0"/>
              <a:t> </a:t>
            </a:r>
            <a:r>
              <a:rPr lang="ru-RU" i="1" dirty="0" err="1"/>
              <a:t>қағаздар</a:t>
            </a:r>
            <a:r>
              <a:rPr lang="ru-RU" i="1" dirty="0"/>
              <a:t> мен </a:t>
            </a:r>
            <a:r>
              <a:rPr lang="ru-RU" i="1" dirty="0" err="1"/>
              <a:t>туынды</a:t>
            </a:r>
            <a:r>
              <a:rPr lang="ru-RU" i="1" dirty="0"/>
              <a:t> </a:t>
            </a:r>
            <a:r>
              <a:rPr lang="ru-RU" i="1" dirty="0" err="1"/>
              <a:t>бағалы</a:t>
            </a:r>
            <a:r>
              <a:rPr lang="ru-RU" i="1" dirty="0"/>
              <a:t> </a:t>
            </a:r>
            <a:r>
              <a:rPr lang="ru-RU" i="1" dirty="0" err="1"/>
              <a:t>қағаздар</a:t>
            </a:r>
            <a:r>
              <a:rPr lang="ru-RU" i="1" dirty="0"/>
              <a:t> </a:t>
            </a:r>
            <a:r>
              <a:rPr lang="ru-RU" i="1" dirty="0" err="1"/>
              <a:t>айналысымен</a:t>
            </a:r>
            <a:r>
              <a:rPr lang="ru-RU" i="1" dirty="0"/>
              <a:t> </a:t>
            </a:r>
            <a:r>
              <a:rPr lang="ru-RU" i="1" dirty="0" err="1"/>
              <a:t>байланысты</a:t>
            </a:r>
            <a:r>
              <a:rPr lang="ru-RU" i="1" dirty="0"/>
              <a:t> </a:t>
            </a:r>
            <a:r>
              <a:rPr lang="ru-RU" i="1" dirty="0" err="1"/>
              <a:t>болғандықтан</a:t>
            </a:r>
            <a:r>
              <a:rPr lang="ru-RU" i="1" dirty="0"/>
              <a:t> оны </a:t>
            </a:r>
            <a:r>
              <a:rPr lang="ru-RU" i="1" dirty="0" err="1"/>
              <a:t>қор</a:t>
            </a:r>
            <a:r>
              <a:rPr lang="ru-RU" i="1" dirty="0"/>
              <a:t> </a:t>
            </a:r>
            <a:r>
              <a:rPr lang="ru-RU" i="1" dirty="0" err="1"/>
              <a:t>рыногі</a:t>
            </a:r>
            <a:r>
              <a:rPr lang="ru-RU" i="1" dirty="0"/>
              <a:t> </a:t>
            </a:r>
            <a:r>
              <a:rPr lang="ru-RU" i="1" dirty="0" err="1"/>
              <a:t>деп</a:t>
            </a:r>
            <a:r>
              <a:rPr lang="ru-RU" i="1" dirty="0"/>
              <a:t> </a:t>
            </a:r>
            <a:r>
              <a:rPr lang="ru-RU" i="1" dirty="0" err="1"/>
              <a:t>атайды</a:t>
            </a:r>
            <a:r>
              <a:rPr lang="ru-RU" i="1" dirty="0"/>
              <a:t>. «</a:t>
            </a:r>
            <a:r>
              <a:rPr lang="ru-RU" i="1" dirty="0" err="1"/>
              <a:t>Қор</a:t>
            </a:r>
            <a:r>
              <a:rPr lang="ru-RU" i="1" dirty="0"/>
              <a:t> </a:t>
            </a:r>
            <a:r>
              <a:rPr lang="ru-RU" i="1" dirty="0" err="1"/>
              <a:t>рыногі</a:t>
            </a:r>
            <a:r>
              <a:rPr lang="ru-RU" i="1" dirty="0"/>
              <a:t>» </a:t>
            </a:r>
            <a:r>
              <a:rPr lang="ru-RU" i="1" dirty="0" err="1"/>
              <a:t>термині</a:t>
            </a:r>
            <a:r>
              <a:rPr lang="ru-RU" i="1" dirty="0"/>
              <a:t> </a:t>
            </a:r>
            <a:r>
              <a:rPr lang="ru-RU" i="1" dirty="0" err="1"/>
              <a:t>бастапқыда</a:t>
            </a:r>
            <a:r>
              <a:rPr lang="ru-RU" i="1" dirty="0"/>
              <a:t> </a:t>
            </a:r>
            <a:r>
              <a:rPr lang="ru-RU" i="1" dirty="0" err="1"/>
              <a:t>бағалы</a:t>
            </a:r>
            <a:r>
              <a:rPr lang="ru-RU" i="1" dirty="0"/>
              <a:t> </a:t>
            </a:r>
            <a:r>
              <a:rPr lang="ru-RU" i="1" dirty="0" err="1"/>
              <a:t>қағаздармен</a:t>
            </a:r>
            <a:r>
              <a:rPr lang="ru-RU" i="1" dirty="0"/>
              <a:t> </a:t>
            </a:r>
            <a:r>
              <a:rPr lang="ru-RU" i="1" dirty="0" err="1"/>
              <a:t>мәміле</a:t>
            </a:r>
            <a:r>
              <a:rPr lang="ru-RU" i="1" dirty="0"/>
              <a:t> </a:t>
            </a:r>
            <a:r>
              <a:rPr lang="ru-RU" i="1" dirty="0" err="1"/>
              <a:t>жасалынатын</a:t>
            </a:r>
            <a:r>
              <a:rPr lang="ru-RU" i="1" dirty="0"/>
              <a:t> </a:t>
            </a:r>
            <a:r>
              <a:rPr lang="ru-RU" i="1" dirty="0" err="1"/>
              <a:t>және</a:t>
            </a:r>
            <a:r>
              <a:rPr lang="ru-RU" i="1" dirty="0"/>
              <a:t> </a:t>
            </a:r>
            <a:r>
              <a:rPr lang="ru-RU" i="1" dirty="0" err="1"/>
              <a:t>ресімделінетін</a:t>
            </a:r>
            <a:r>
              <a:rPr lang="ru-RU" i="1" dirty="0"/>
              <a:t> </a:t>
            </a:r>
            <a:r>
              <a:rPr lang="ru-RU" i="1" dirty="0" err="1"/>
              <a:t>мекеменің</a:t>
            </a:r>
            <a:r>
              <a:rPr lang="ru-RU" i="1" dirty="0"/>
              <a:t> – </a:t>
            </a:r>
            <a:r>
              <a:rPr lang="ru-RU" i="1" dirty="0" err="1"/>
              <a:t>қор</a:t>
            </a:r>
            <a:r>
              <a:rPr lang="ru-RU" i="1" dirty="0"/>
              <a:t> </a:t>
            </a:r>
            <a:r>
              <a:rPr lang="ru-RU" i="1" dirty="0" err="1"/>
              <a:t>биржасының</a:t>
            </a:r>
            <a:r>
              <a:rPr lang="ru-RU" i="1" dirty="0"/>
              <a:t> </a:t>
            </a:r>
            <a:r>
              <a:rPr lang="ru-RU" i="1" dirty="0" err="1"/>
              <a:t>атымен</a:t>
            </a:r>
            <a:r>
              <a:rPr lang="ru-RU" i="1" dirty="0"/>
              <a:t> </a:t>
            </a:r>
            <a:r>
              <a:rPr lang="ru-RU" i="1" dirty="0" err="1"/>
              <a:t>байланысты</a:t>
            </a:r>
            <a:r>
              <a:rPr lang="ru-RU" i="1" dirty="0"/>
              <a:t>.</a:t>
            </a:r>
          </a:p>
          <a:p>
            <a:endParaRPr lang="ru-RU" i="1" dirty="0"/>
          </a:p>
        </p:txBody>
      </p:sp>
      <p:sp>
        <p:nvSpPr>
          <p:cNvPr id="2" name="Заголовок 1"/>
          <p:cNvSpPr>
            <a:spLocks noGrp="1"/>
          </p:cNvSpPr>
          <p:nvPr>
            <p:ph type="title"/>
          </p:nvPr>
        </p:nvSpPr>
        <p:spPr/>
        <p:txBody>
          <a:bodyPr>
            <a:normAutofit/>
          </a:bodyPr>
          <a:lstStyle/>
          <a:p>
            <a:r>
              <a:rPr lang="ru-RU" dirty="0"/>
              <a:t>Қаржы </a:t>
            </a:r>
            <a:r>
              <a:rPr lang="ru-RU" dirty="0" err="1"/>
              <a:t>нарығының</a:t>
            </a:r>
            <a:r>
              <a:rPr lang="ru-RU" dirty="0"/>
              <a:t> </a:t>
            </a:r>
            <a:r>
              <a:rPr lang="ru-RU" dirty="0" err="1"/>
              <a:t>құрылымы</a:t>
            </a:r>
            <a:endParaRPr lang="ru-RU" dirty="0"/>
          </a:p>
        </p:txBody>
      </p:sp>
    </p:spTree>
    <p:extLst>
      <p:ext uri="{BB962C8B-B14F-4D97-AF65-F5344CB8AC3E}">
        <p14:creationId xmlns:p14="http://schemas.microsoft.com/office/powerpoint/2010/main" val="11274573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dirty="0" smtClean="0"/>
              <a:t>Қаржы рыногының құрылымы</a:t>
            </a:r>
            <a:endParaRPr lang="ru-RU" dirty="0"/>
          </a:p>
        </p:txBody>
      </p:sp>
      <p:sp>
        <p:nvSpPr>
          <p:cNvPr id="4" name="Прямоугольник 3"/>
          <p:cNvSpPr/>
          <p:nvPr/>
        </p:nvSpPr>
        <p:spPr>
          <a:xfrm>
            <a:off x="3347864" y="1924182"/>
            <a:ext cx="1979494" cy="432048"/>
          </a:xfrm>
          <a:prstGeom prst="rect">
            <a:avLst/>
          </a:prstGeom>
          <a:ln>
            <a:noFill/>
          </a:ln>
          <a:effectLst>
            <a:outerShdw blurRad="50800" dist="38100" dir="5400000" algn="t" rotWithShape="0">
              <a:prstClr val="black">
                <a:alpha val="40000"/>
              </a:prstClr>
            </a:outerShdw>
            <a:reflection blurRad="6350" stA="50000" endA="300" endPos="55000" dir="5400000" sy="-100000" algn="bl" rotWithShape="0"/>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200" dirty="0" smtClean="0"/>
              <a:t>Қаржы рыногы</a:t>
            </a:r>
            <a:endParaRPr lang="ru-RU" sz="1200" dirty="0"/>
          </a:p>
        </p:txBody>
      </p:sp>
      <p:sp>
        <p:nvSpPr>
          <p:cNvPr id="5" name="Прямоугольник 4"/>
          <p:cNvSpPr/>
          <p:nvPr/>
        </p:nvSpPr>
        <p:spPr>
          <a:xfrm>
            <a:off x="1043608" y="3040034"/>
            <a:ext cx="1979494" cy="72008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Айналыстағы қолма-қол ақша рыногы</a:t>
            </a:r>
            <a:endParaRPr lang="ru-RU" sz="1400" dirty="0"/>
          </a:p>
        </p:txBody>
      </p:sp>
      <p:sp>
        <p:nvSpPr>
          <p:cNvPr id="6" name="Прямоугольник 5"/>
          <p:cNvSpPr/>
          <p:nvPr/>
        </p:nvSpPr>
        <p:spPr>
          <a:xfrm>
            <a:off x="3364958" y="3036631"/>
            <a:ext cx="1979494" cy="72008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Қор рыногы</a:t>
            </a:r>
            <a:endParaRPr lang="ru-RU" sz="1400" dirty="0"/>
          </a:p>
        </p:txBody>
      </p:sp>
      <p:sp>
        <p:nvSpPr>
          <p:cNvPr id="7" name="Прямоугольник 6"/>
          <p:cNvSpPr/>
          <p:nvPr/>
        </p:nvSpPr>
        <p:spPr>
          <a:xfrm>
            <a:off x="5652120" y="3036631"/>
            <a:ext cx="1970058" cy="70779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Несие капиталының рыногы</a:t>
            </a:r>
            <a:endParaRPr lang="ru-RU" sz="1400" dirty="0"/>
          </a:p>
        </p:txBody>
      </p:sp>
      <p:sp>
        <p:nvSpPr>
          <p:cNvPr id="8" name="Прямоугольник 7"/>
          <p:cNvSpPr/>
          <p:nvPr/>
        </p:nvSpPr>
        <p:spPr>
          <a:xfrm>
            <a:off x="2357391" y="4727485"/>
            <a:ext cx="1656184" cy="79208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Бағалы қағаздар рыногы</a:t>
            </a:r>
            <a:endParaRPr lang="ru-RU" sz="1400" dirty="0"/>
          </a:p>
        </p:txBody>
      </p:sp>
      <p:sp>
        <p:nvSpPr>
          <p:cNvPr id="9" name="Прямоугольник 8"/>
          <p:cNvSpPr/>
          <p:nvPr/>
        </p:nvSpPr>
        <p:spPr>
          <a:xfrm>
            <a:off x="4640560" y="4725144"/>
            <a:ext cx="1656184" cy="792088"/>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1400" dirty="0" smtClean="0"/>
              <a:t>Туынды бағалы қағаздар рыногы</a:t>
            </a:r>
            <a:endParaRPr lang="ru-RU" sz="1400" dirty="0"/>
          </a:p>
        </p:txBody>
      </p:sp>
      <p:cxnSp>
        <p:nvCxnSpPr>
          <p:cNvPr id="11" name="Прямая соединительная линия 10"/>
          <p:cNvCxnSpPr>
            <a:stCxn id="4" idx="2"/>
            <a:endCxn id="6" idx="0"/>
          </p:cNvCxnSpPr>
          <p:nvPr/>
        </p:nvCxnSpPr>
        <p:spPr>
          <a:xfrm>
            <a:off x="4337611" y="2356230"/>
            <a:ext cx="17094" cy="680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a:stCxn id="4" idx="2"/>
            <a:endCxn id="5" idx="0"/>
          </p:cNvCxnSpPr>
          <p:nvPr/>
        </p:nvCxnSpPr>
        <p:spPr>
          <a:xfrm flipH="1">
            <a:off x="2033355" y="2356230"/>
            <a:ext cx="2304256" cy="6838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a:stCxn id="4" idx="2"/>
            <a:endCxn id="7" idx="0"/>
          </p:cNvCxnSpPr>
          <p:nvPr/>
        </p:nvCxnSpPr>
        <p:spPr>
          <a:xfrm>
            <a:off x="4337611" y="2356230"/>
            <a:ext cx="2299538" cy="680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stCxn id="6" idx="2"/>
            <a:endCxn id="8" idx="0"/>
          </p:cNvCxnSpPr>
          <p:nvPr/>
        </p:nvCxnSpPr>
        <p:spPr>
          <a:xfrm flipH="1">
            <a:off x="3185483" y="3756711"/>
            <a:ext cx="1169222" cy="9707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p:cNvCxnSpPr>
            <a:stCxn id="6" idx="2"/>
            <a:endCxn id="9" idx="0"/>
          </p:cNvCxnSpPr>
          <p:nvPr/>
        </p:nvCxnSpPr>
        <p:spPr>
          <a:xfrm>
            <a:off x="4354705" y="3756711"/>
            <a:ext cx="1113947" cy="96843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267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4294967295"/>
            <p:extLst>
              <p:ext uri="{D42A27DB-BD31-4B8C-83A1-F6EECF244321}">
                <p14:modId xmlns:p14="http://schemas.microsoft.com/office/powerpoint/2010/main" val="2377095161"/>
              </p:ext>
            </p:extLst>
          </p:nvPr>
        </p:nvGraphicFramePr>
        <p:xfrm>
          <a:off x="251520" y="1124744"/>
          <a:ext cx="8640960" cy="43098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0870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981477956"/>
              </p:ext>
            </p:extLst>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4245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r>
              <a:rPr lang="ru-RU" i="1" dirty="0"/>
              <a:t> Қаржы </a:t>
            </a:r>
            <a:r>
              <a:rPr lang="ru-RU" i="1" dirty="0" err="1"/>
              <a:t>рыногында</a:t>
            </a:r>
            <a:r>
              <a:rPr lang="ru-RU" i="1" dirty="0"/>
              <a:t> </a:t>
            </a:r>
            <a:r>
              <a:rPr lang="ru-RU" i="1" dirty="0" err="1"/>
              <a:t>сатып</a:t>
            </a:r>
            <a:r>
              <a:rPr lang="ru-RU" i="1" dirty="0"/>
              <a:t> </a:t>
            </a:r>
            <a:r>
              <a:rPr lang="ru-RU" i="1" dirty="0" err="1"/>
              <a:t>алу-сатудың</a:t>
            </a:r>
            <a:r>
              <a:rPr lang="ru-RU" i="1" dirty="0"/>
              <a:t> </a:t>
            </a:r>
            <a:r>
              <a:rPr lang="ru-RU" i="1" dirty="0" err="1"/>
              <a:t>обьектілері</a:t>
            </a:r>
            <a:r>
              <a:rPr lang="ru-RU" i="1" dirty="0"/>
              <a:t> </a:t>
            </a:r>
            <a:r>
              <a:rPr lang="ru-RU" i="1" dirty="0" err="1"/>
              <a:t>айрықшалықты</a:t>
            </a:r>
            <a:r>
              <a:rPr lang="ru-RU" i="1" dirty="0"/>
              <a:t> </a:t>
            </a:r>
            <a:r>
              <a:rPr lang="ru-RU" i="1" dirty="0" err="1"/>
              <a:t>тауарлар</a:t>
            </a:r>
            <a:r>
              <a:rPr lang="ru-RU" i="1" dirty="0"/>
              <a:t> </a:t>
            </a:r>
            <a:r>
              <a:rPr lang="ru-RU" i="1" dirty="0" err="1"/>
              <a:t>ақша</a:t>
            </a:r>
            <a:r>
              <a:rPr lang="ru-RU" i="1" dirty="0"/>
              <a:t> </a:t>
            </a:r>
            <a:r>
              <a:rPr lang="ru-RU" i="1" dirty="0" err="1"/>
              <a:t>және</a:t>
            </a:r>
            <a:r>
              <a:rPr lang="ru-RU" i="1" dirty="0"/>
              <a:t> </a:t>
            </a:r>
            <a:r>
              <a:rPr lang="ru-RU" i="1" dirty="0" err="1"/>
              <a:t>бағалы</a:t>
            </a:r>
            <a:r>
              <a:rPr lang="ru-RU" i="1" dirty="0"/>
              <a:t> </a:t>
            </a:r>
            <a:r>
              <a:rPr lang="ru-RU" i="1" dirty="0" err="1"/>
              <a:t>қағаздар</a:t>
            </a:r>
            <a:r>
              <a:rPr lang="ru-RU" i="1" dirty="0"/>
              <a:t> (</a:t>
            </a:r>
            <a:r>
              <a:rPr lang="ru-RU" i="1" dirty="0" err="1"/>
              <a:t>ақшалай</a:t>
            </a:r>
            <a:r>
              <a:rPr lang="ru-RU" i="1" dirty="0"/>
              <a:t>) </a:t>
            </a:r>
            <a:r>
              <a:rPr lang="ru-RU" i="1" dirty="0" err="1"/>
              <a:t>болып</a:t>
            </a:r>
            <a:r>
              <a:rPr lang="ru-RU" i="1" dirty="0"/>
              <a:t> </a:t>
            </a:r>
            <a:r>
              <a:rPr lang="ru-RU" i="1" dirty="0" err="1"/>
              <a:t>табылады</a:t>
            </a:r>
            <a:r>
              <a:rPr lang="ru-RU" i="1" dirty="0"/>
              <a:t>.</a:t>
            </a:r>
          </a:p>
          <a:p>
            <a:r>
              <a:rPr lang="ru-RU" i="1" dirty="0"/>
              <a:t>    Қаржы </a:t>
            </a:r>
            <a:r>
              <a:rPr lang="ru-RU" i="1" dirty="0" err="1"/>
              <a:t>рыногында</a:t>
            </a:r>
            <a:r>
              <a:rPr lang="ru-RU" i="1" dirty="0"/>
              <a:t> </a:t>
            </a:r>
            <a:r>
              <a:rPr lang="ru-RU" i="1" dirty="0" err="1"/>
              <a:t>бағалы</a:t>
            </a:r>
            <a:r>
              <a:rPr lang="ru-RU" i="1" dirty="0"/>
              <a:t> </a:t>
            </a:r>
            <a:r>
              <a:rPr lang="ru-RU" i="1" dirty="0" err="1"/>
              <a:t>қағаздардың</a:t>
            </a:r>
            <a:r>
              <a:rPr lang="ru-RU" i="1" dirty="0"/>
              <a:t> </a:t>
            </a:r>
            <a:r>
              <a:rPr lang="ru-RU" i="1" dirty="0" err="1"/>
              <a:t>қозғалысымен</a:t>
            </a:r>
            <a:r>
              <a:rPr lang="ru-RU" i="1" dirty="0"/>
              <a:t> </a:t>
            </a:r>
            <a:r>
              <a:rPr lang="ru-RU" i="1" dirty="0" err="1"/>
              <a:t>ортақтастырылатын</a:t>
            </a:r>
            <a:r>
              <a:rPr lang="ru-RU" i="1" dirty="0"/>
              <a:t> </a:t>
            </a:r>
            <a:r>
              <a:rPr lang="ru-RU" i="1" dirty="0" err="1"/>
              <a:t>экономикалық</a:t>
            </a:r>
            <a:r>
              <a:rPr lang="ru-RU" i="1" dirty="0"/>
              <a:t> </a:t>
            </a:r>
            <a:r>
              <a:rPr lang="ru-RU" i="1" dirty="0" err="1"/>
              <a:t>қатынастар</a:t>
            </a:r>
            <a:r>
              <a:rPr lang="ru-RU" i="1" dirty="0"/>
              <a:t> </a:t>
            </a:r>
            <a:r>
              <a:rPr lang="ru-RU" i="1" dirty="0" err="1"/>
              <a:t>болып</a:t>
            </a:r>
            <a:r>
              <a:rPr lang="ru-RU" i="1" dirty="0"/>
              <a:t> </a:t>
            </a:r>
            <a:r>
              <a:rPr lang="ru-RU" i="1" dirty="0" err="1"/>
              <a:t>табылатын</a:t>
            </a:r>
            <a:r>
              <a:rPr lang="ru-RU" i="1" dirty="0"/>
              <a:t> </a:t>
            </a:r>
            <a:r>
              <a:rPr lang="ru-RU" i="1" dirty="0" err="1"/>
              <a:t>бағалы</a:t>
            </a:r>
            <a:r>
              <a:rPr lang="ru-RU" i="1" dirty="0"/>
              <a:t> </a:t>
            </a:r>
            <a:r>
              <a:rPr lang="ru-RU" i="1" dirty="0" err="1"/>
              <a:t>қағаздар</a:t>
            </a:r>
            <a:r>
              <a:rPr lang="ru-RU" i="1" dirty="0"/>
              <a:t> </a:t>
            </a:r>
            <a:r>
              <a:rPr lang="ru-RU" i="1" dirty="0" err="1"/>
              <a:t>рыногы</a:t>
            </a:r>
            <a:r>
              <a:rPr lang="ru-RU" i="1" dirty="0"/>
              <a:t> </a:t>
            </a:r>
            <a:r>
              <a:rPr lang="ru-RU" i="1" dirty="0" err="1"/>
              <a:t>маңызды</a:t>
            </a:r>
            <a:r>
              <a:rPr lang="ru-RU" i="1" dirty="0"/>
              <a:t> </a:t>
            </a:r>
            <a:r>
              <a:rPr lang="ru-RU" i="1" dirty="0" err="1"/>
              <a:t>орын</a:t>
            </a:r>
            <a:r>
              <a:rPr lang="ru-RU" i="1" dirty="0"/>
              <a:t> </a:t>
            </a:r>
            <a:r>
              <a:rPr lang="ru-RU" i="1" dirty="0" err="1"/>
              <a:t>алады</a:t>
            </a:r>
            <a:r>
              <a:rPr lang="ru-RU" i="1" dirty="0"/>
              <a:t>. </a:t>
            </a:r>
            <a:r>
              <a:rPr lang="ru-RU" i="1" dirty="0" err="1"/>
              <a:t>Қор</a:t>
            </a:r>
            <a:r>
              <a:rPr lang="ru-RU" i="1" dirty="0"/>
              <a:t> </a:t>
            </a:r>
            <a:r>
              <a:rPr lang="ru-RU" i="1" dirty="0" err="1"/>
              <a:t>құндылықтарының</a:t>
            </a:r>
            <a:r>
              <a:rPr lang="ru-RU" i="1" dirty="0"/>
              <a:t> – </a:t>
            </a:r>
            <a:r>
              <a:rPr lang="ru-RU" i="1" dirty="0" err="1">
                <a:solidFill>
                  <a:schemeClr val="accent2">
                    <a:lumMod val="75000"/>
                  </a:schemeClr>
                </a:solidFill>
              </a:rPr>
              <a:t>бағалы</a:t>
            </a:r>
            <a:r>
              <a:rPr lang="ru-RU" i="1" dirty="0">
                <a:solidFill>
                  <a:schemeClr val="accent2">
                    <a:lumMod val="75000"/>
                  </a:schemeClr>
                </a:solidFill>
              </a:rPr>
              <a:t> </a:t>
            </a:r>
            <a:r>
              <a:rPr lang="ru-RU" i="1" dirty="0" err="1">
                <a:solidFill>
                  <a:schemeClr val="accent2">
                    <a:lumMod val="75000"/>
                  </a:schemeClr>
                </a:solidFill>
              </a:rPr>
              <a:t>қағаздар</a:t>
            </a:r>
            <a:r>
              <a:rPr lang="ru-RU" i="1" dirty="0">
                <a:solidFill>
                  <a:schemeClr val="accent2">
                    <a:lumMod val="75000"/>
                  </a:schemeClr>
                </a:solidFill>
              </a:rPr>
              <a:t> </a:t>
            </a:r>
            <a:r>
              <a:rPr lang="ru-RU" i="1" dirty="0"/>
              <a:t>мен </a:t>
            </a:r>
            <a:r>
              <a:rPr lang="ru-RU" i="1" dirty="0" err="1"/>
              <a:t>туынды</a:t>
            </a:r>
            <a:r>
              <a:rPr lang="ru-RU" i="1" dirty="0"/>
              <a:t> </a:t>
            </a:r>
            <a:r>
              <a:rPr lang="ru-RU" i="1" dirty="0" err="1"/>
              <a:t>бағалы</a:t>
            </a:r>
            <a:r>
              <a:rPr lang="ru-RU" i="1" dirty="0"/>
              <a:t> </a:t>
            </a:r>
            <a:r>
              <a:rPr lang="ru-RU" i="1" dirty="0" err="1"/>
              <a:t>қағаздардың</a:t>
            </a:r>
            <a:r>
              <a:rPr lang="ru-RU" i="1" dirty="0"/>
              <a:t> </a:t>
            </a:r>
            <a:r>
              <a:rPr lang="ru-RU" i="1" dirty="0" err="1"/>
              <a:t>айналысымен</a:t>
            </a:r>
            <a:r>
              <a:rPr lang="ru-RU" i="1" dirty="0"/>
              <a:t> </a:t>
            </a:r>
            <a:r>
              <a:rPr lang="ru-RU" i="1" dirty="0" err="1"/>
              <a:t>байланысты</a:t>
            </a:r>
            <a:r>
              <a:rPr lang="ru-RU" i="1" dirty="0"/>
              <a:t> </a:t>
            </a:r>
            <a:r>
              <a:rPr lang="ru-RU" i="1" dirty="0" err="1"/>
              <a:t>болғандықтан</a:t>
            </a:r>
            <a:r>
              <a:rPr lang="ru-RU" i="1" dirty="0"/>
              <a:t> оны </a:t>
            </a:r>
            <a:r>
              <a:rPr lang="ru-RU" i="1" dirty="0" err="1">
                <a:solidFill>
                  <a:schemeClr val="accent2">
                    <a:lumMod val="75000"/>
                  </a:schemeClr>
                </a:solidFill>
              </a:rPr>
              <a:t>қор</a:t>
            </a:r>
            <a:r>
              <a:rPr lang="ru-RU" i="1" dirty="0">
                <a:solidFill>
                  <a:schemeClr val="accent2">
                    <a:lumMod val="75000"/>
                  </a:schemeClr>
                </a:solidFill>
              </a:rPr>
              <a:t> </a:t>
            </a:r>
            <a:r>
              <a:rPr lang="ru-RU" i="1" dirty="0" err="1">
                <a:solidFill>
                  <a:schemeClr val="accent2">
                    <a:lumMod val="75000"/>
                  </a:schemeClr>
                </a:solidFill>
              </a:rPr>
              <a:t>рыногы</a:t>
            </a:r>
            <a:r>
              <a:rPr lang="ru-RU" i="1" dirty="0">
                <a:solidFill>
                  <a:schemeClr val="accent2">
                    <a:lumMod val="75000"/>
                  </a:schemeClr>
                </a:solidFill>
              </a:rPr>
              <a:t> </a:t>
            </a:r>
            <a:r>
              <a:rPr lang="ru-RU" i="1" dirty="0" err="1"/>
              <a:t>деп</a:t>
            </a:r>
            <a:r>
              <a:rPr lang="ru-RU" i="1" dirty="0"/>
              <a:t> те </a:t>
            </a:r>
            <a:r>
              <a:rPr lang="ru-RU" i="1" dirty="0" err="1"/>
              <a:t>атайды</a:t>
            </a:r>
            <a:r>
              <a:rPr lang="ru-RU" i="1" dirty="0"/>
              <a:t>. </a:t>
            </a:r>
            <a:endParaRPr lang="ru-RU" i="1" dirty="0"/>
          </a:p>
        </p:txBody>
      </p:sp>
      <p:sp>
        <p:nvSpPr>
          <p:cNvPr id="2" name="Заголовок 1"/>
          <p:cNvSpPr>
            <a:spLocks noGrp="1"/>
          </p:cNvSpPr>
          <p:nvPr>
            <p:ph type="title"/>
          </p:nvPr>
        </p:nvSpPr>
        <p:spPr/>
        <p:txBody>
          <a:bodyPr>
            <a:normAutofit/>
          </a:bodyPr>
          <a:lstStyle/>
          <a:p>
            <a:r>
              <a:rPr lang="ru-RU" dirty="0"/>
              <a:t>Бағалы </a:t>
            </a:r>
            <a:r>
              <a:rPr lang="ru-RU" dirty="0" err="1"/>
              <a:t>қағаздар</a:t>
            </a:r>
            <a:r>
              <a:rPr lang="ru-RU" dirty="0"/>
              <a:t> </a:t>
            </a:r>
            <a:r>
              <a:rPr lang="ru-RU" dirty="0" err="1"/>
              <a:t>рыногы</a:t>
            </a:r>
            <a:endParaRPr lang="ru-RU" dirty="0"/>
          </a:p>
        </p:txBody>
      </p:sp>
    </p:spTree>
    <p:extLst>
      <p:ext uri="{BB962C8B-B14F-4D97-AF65-F5344CB8AC3E}">
        <p14:creationId xmlns:p14="http://schemas.microsoft.com/office/powerpoint/2010/main" val="8913956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171</TotalTime>
  <Words>2398</Words>
  <Application>Microsoft Office PowerPoint</Application>
  <PresentationFormat>Экран (4:3)</PresentationFormat>
  <Paragraphs>214</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Сетка</vt:lpstr>
      <vt:lpstr>Қаржы рыногы және қор биржасы</vt:lpstr>
      <vt:lpstr>Презентация PowerPoint</vt:lpstr>
      <vt:lpstr>Қаржы рыногы туралы ұғым </vt:lpstr>
      <vt:lpstr>Экономикалық жүйедегі рыноктың өзара байланысы</vt:lpstr>
      <vt:lpstr>Қаржы нарығының құрылымы</vt:lpstr>
      <vt:lpstr>Қаржы рыногының құрылымы</vt:lpstr>
      <vt:lpstr>Презентация PowerPoint</vt:lpstr>
      <vt:lpstr>Презентация PowerPoint</vt:lpstr>
      <vt:lpstr>Бағалы қағаздар рыногы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Қор биржасы </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Қаржы рыногы және қор биржасы</dc:title>
  <dc:creator>770</dc:creator>
  <cp:lastModifiedBy>770</cp:lastModifiedBy>
  <cp:revision>31</cp:revision>
  <dcterms:created xsi:type="dcterms:W3CDTF">2011-12-01T16:30:47Z</dcterms:created>
  <dcterms:modified xsi:type="dcterms:W3CDTF">2011-12-01T22:12:46Z</dcterms:modified>
</cp:coreProperties>
</file>